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74" r:id="rId2"/>
    <p:sldMasterId id="2147483661" r:id="rId3"/>
  </p:sldMasterIdLst>
  <p:notesMasterIdLst>
    <p:notesMasterId r:id="rId171"/>
  </p:notesMasterIdLst>
  <p:sldIdLst>
    <p:sldId id="370" r:id="rId4"/>
    <p:sldId id="318" r:id="rId5"/>
    <p:sldId id="259" r:id="rId6"/>
    <p:sldId id="260" r:id="rId7"/>
    <p:sldId id="261" r:id="rId8"/>
    <p:sldId id="262" r:id="rId9"/>
    <p:sldId id="433" r:id="rId10"/>
    <p:sldId id="311" r:id="rId11"/>
    <p:sldId id="307" r:id="rId12"/>
    <p:sldId id="380" r:id="rId13"/>
    <p:sldId id="305" r:id="rId14"/>
    <p:sldId id="379" r:id="rId15"/>
    <p:sldId id="312" r:id="rId16"/>
    <p:sldId id="319" r:id="rId17"/>
    <p:sldId id="437" r:id="rId18"/>
    <p:sldId id="298" r:id="rId19"/>
    <p:sldId id="439" r:id="rId20"/>
    <p:sldId id="313" r:id="rId21"/>
    <p:sldId id="440" r:id="rId22"/>
    <p:sldId id="302" r:id="rId23"/>
    <p:sldId id="441" r:id="rId24"/>
    <p:sldId id="325" r:id="rId25"/>
    <p:sldId id="323" r:id="rId26"/>
    <p:sldId id="335" r:id="rId27"/>
    <p:sldId id="349" r:id="rId28"/>
    <p:sldId id="299" r:id="rId29"/>
    <p:sldId id="438" r:id="rId30"/>
    <p:sldId id="266" r:id="rId31"/>
    <p:sldId id="267" r:id="rId32"/>
    <p:sldId id="268" r:id="rId33"/>
    <p:sldId id="449" r:id="rId34"/>
    <p:sldId id="456" r:id="rId35"/>
    <p:sldId id="455" r:id="rId36"/>
    <p:sldId id="269" r:id="rId37"/>
    <p:sldId id="451" r:id="rId38"/>
    <p:sldId id="303" r:id="rId39"/>
    <p:sldId id="322" r:id="rId40"/>
    <p:sldId id="270" r:id="rId41"/>
    <p:sldId id="332" r:id="rId42"/>
    <p:sldId id="314" r:id="rId43"/>
    <p:sldId id="272" r:id="rId44"/>
    <p:sldId id="271" r:id="rId45"/>
    <p:sldId id="273" r:id="rId46"/>
    <p:sldId id="274" r:id="rId47"/>
    <p:sldId id="442" r:id="rId48"/>
    <p:sldId id="275" r:id="rId49"/>
    <p:sldId id="276" r:id="rId50"/>
    <p:sldId id="277" r:id="rId51"/>
    <p:sldId id="436" r:id="rId52"/>
    <p:sldId id="279" r:id="rId53"/>
    <p:sldId id="280" r:id="rId54"/>
    <p:sldId id="281" r:id="rId55"/>
    <p:sldId id="376" r:id="rId56"/>
    <p:sldId id="375" r:id="rId57"/>
    <p:sldId id="547" r:id="rId58"/>
    <p:sldId id="459" r:id="rId59"/>
    <p:sldId id="263" r:id="rId60"/>
    <p:sldId id="458" r:id="rId61"/>
    <p:sldId id="448" r:id="rId62"/>
    <p:sldId id="447" r:id="rId63"/>
    <p:sldId id="492" r:id="rId64"/>
    <p:sldId id="494" r:id="rId65"/>
    <p:sldId id="493" r:id="rId66"/>
    <p:sldId id="495" r:id="rId67"/>
    <p:sldId id="496" r:id="rId68"/>
    <p:sldId id="497" r:id="rId69"/>
    <p:sldId id="498" r:id="rId70"/>
    <p:sldId id="499" r:id="rId71"/>
    <p:sldId id="500" r:id="rId72"/>
    <p:sldId id="501" r:id="rId73"/>
    <p:sldId id="502" r:id="rId74"/>
    <p:sldId id="503" r:id="rId75"/>
    <p:sldId id="504" r:id="rId76"/>
    <p:sldId id="505" r:id="rId77"/>
    <p:sldId id="506" r:id="rId78"/>
    <p:sldId id="507" r:id="rId79"/>
    <p:sldId id="508" r:id="rId80"/>
    <p:sldId id="509" r:id="rId81"/>
    <p:sldId id="511" r:id="rId82"/>
    <p:sldId id="512" r:id="rId83"/>
    <p:sldId id="513" r:id="rId84"/>
    <p:sldId id="514" r:id="rId85"/>
    <p:sldId id="516" r:id="rId86"/>
    <p:sldId id="517" r:id="rId87"/>
    <p:sldId id="518" r:id="rId88"/>
    <p:sldId id="519" r:id="rId89"/>
    <p:sldId id="520" r:id="rId90"/>
    <p:sldId id="521" r:id="rId91"/>
    <p:sldId id="522" r:id="rId92"/>
    <p:sldId id="523" r:id="rId93"/>
    <p:sldId id="524" r:id="rId94"/>
    <p:sldId id="525" r:id="rId95"/>
    <p:sldId id="526" r:id="rId96"/>
    <p:sldId id="527" r:id="rId97"/>
    <p:sldId id="528" r:id="rId98"/>
    <p:sldId id="529" r:id="rId99"/>
    <p:sldId id="530" r:id="rId100"/>
    <p:sldId id="531" r:id="rId101"/>
    <p:sldId id="532" r:id="rId102"/>
    <p:sldId id="533" r:id="rId103"/>
    <p:sldId id="534" r:id="rId104"/>
    <p:sldId id="535" r:id="rId105"/>
    <p:sldId id="536" r:id="rId106"/>
    <p:sldId id="537" r:id="rId107"/>
    <p:sldId id="538" r:id="rId108"/>
    <p:sldId id="539" r:id="rId109"/>
    <p:sldId id="541" r:id="rId110"/>
    <p:sldId id="542" r:id="rId111"/>
    <p:sldId id="543" r:id="rId112"/>
    <p:sldId id="544" r:id="rId113"/>
    <p:sldId id="545" r:id="rId114"/>
    <p:sldId id="546" r:id="rId115"/>
    <p:sldId id="515" r:id="rId116"/>
    <p:sldId id="446" r:id="rId117"/>
    <p:sldId id="329" r:id="rId118"/>
    <p:sldId id="293" r:id="rId119"/>
    <p:sldId id="490" r:id="rId120"/>
    <p:sldId id="491" r:id="rId121"/>
    <p:sldId id="347" r:id="rId122"/>
    <p:sldId id="350" r:id="rId123"/>
    <p:sldId id="352" r:id="rId124"/>
    <p:sldId id="308" r:id="rId125"/>
    <p:sldId id="367" r:id="rId126"/>
    <p:sldId id="368" r:id="rId127"/>
    <p:sldId id="369" r:id="rId128"/>
    <p:sldId id="294" r:id="rId129"/>
    <p:sldId id="326" r:id="rId130"/>
    <p:sldId id="337" r:id="rId131"/>
    <p:sldId id="355" r:id="rId132"/>
    <p:sldId id="334" r:id="rId133"/>
    <p:sldId id="452" r:id="rId134"/>
    <p:sldId id="342" r:id="rId135"/>
    <p:sldId id="309" r:id="rId136"/>
    <p:sldId id="445" r:id="rId137"/>
    <p:sldId id="284" r:id="rId138"/>
    <p:sldId id="328" r:id="rId139"/>
    <p:sldId id="461" r:id="rId140"/>
    <p:sldId id="295" r:id="rId141"/>
    <p:sldId id="285" r:id="rId142"/>
    <p:sldId id="286" r:id="rId143"/>
    <p:sldId id="287" r:id="rId144"/>
    <p:sldId id="443" r:id="rId145"/>
    <p:sldId id="463" r:id="rId146"/>
    <p:sldId id="462" r:id="rId147"/>
    <p:sldId id="351" r:id="rId148"/>
    <p:sldId id="357" r:id="rId149"/>
    <p:sldId id="468" r:id="rId150"/>
    <p:sldId id="464" r:id="rId151"/>
    <p:sldId id="453" r:id="rId152"/>
    <p:sldId id="467" r:id="rId153"/>
    <p:sldId id="360" r:id="rId154"/>
    <p:sldId id="466" r:id="rId155"/>
    <p:sldId id="324" r:id="rId156"/>
    <p:sldId id="384" r:id="rId157"/>
    <p:sldId id="374" r:id="rId158"/>
    <p:sldId id="457" r:id="rId159"/>
    <p:sldId id="343" r:id="rId160"/>
    <p:sldId id="454" r:id="rId161"/>
    <p:sldId id="289" r:id="rId162"/>
    <p:sldId id="316" r:id="rId163"/>
    <p:sldId id="354" r:id="rId164"/>
    <p:sldId id="353" r:id="rId165"/>
    <p:sldId id="356" r:id="rId166"/>
    <p:sldId id="358" r:id="rId167"/>
    <p:sldId id="297" r:id="rId168"/>
    <p:sldId id="315" r:id="rId169"/>
    <p:sldId id="366" r:id="rId1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BBC1C-3BA2-1E3B-6BCE-7A44A2A50E4A}" v="210" dt="2021-11-20T08:50:28.802"/>
    <p1510:client id="{12B059F3-65EA-B58B-E8BC-C3A0577FD605}" v="712" dt="2021-12-29T22:34:01.690"/>
    <p1510:client id="{1B20004D-968A-4A8C-59B9-0D1E8655FB2D}" v="106" dt="2021-11-14T13:10:35.528"/>
    <p1510:client id="{1D685237-0675-8DDB-AE9C-88E6BFB1C0DF}" v="124" dt="2022-01-13T18:15:18.105"/>
    <p1510:client id="{35BA4AA9-E024-4143-BB17-270456B618A9}" v="15" dt="2021-12-03T09:30:06.230"/>
    <p1510:client id="{40D18D72-3146-F914-3EE3-1F64A7B7B68F}" v="2" dt="2021-12-03T13:07:58.451"/>
    <p1510:client id="{4B2FA3F8-C7BB-4D8F-A5FA-409B2EF38380}" v="1" dt="2021-11-14T11:22:34.649"/>
    <p1510:client id="{4BCE268F-1D24-D14F-337B-16DA7AC50A8F}" v="11" dt="2021-12-10T08:18:04.662"/>
    <p1510:client id="{6036CCD8-45F2-B8DA-B8DC-BC47D66EB69D}" v="169" dt="2021-11-20T08:17:57.072"/>
    <p1510:client id="{6948E578-19E9-BBA6-BAA8-1321A4545D0D}" v="52" dt="2021-11-14T11:39:50.059"/>
    <p1510:client id="{6FA11135-3942-335A-A170-10CEE8F312D8}" v="20" dt="2021-12-03T12:49:51.357"/>
    <p1510:client id="{8A53369A-AB2B-4F3E-E271-AEB37A1E4C98}" v="601" dt="2021-11-19T09:30:30.301"/>
    <p1510:client id="{9495F5FE-5BC2-96B2-4781-485DF0B26BD1}" v="1698" dt="2021-11-15T23:10:20.906"/>
    <p1510:client id="{99A5BC07-667D-9C04-69DD-5884501694D4}" v="13" dt="2021-12-03T13:01:09.814"/>
    <p1510:client id="{A0298551-2766-5627-EA69-988174E272B6}" v="401" dt="2021-12-24T09:05:35.176"/>
    <p1510:client id="{A823CB1A-52A6-E52C-86D1-C4CC44A9D18C}" v="231" dt="2021-12-24T13:42:27.043"/>
    <p1510:client id="{BEA1B3F4-88D1-DD6A-1AD5-E8E36473C231}" v="43" dt="2021-12-24T14:15:33.367"/>
    <p1510:client id="{CBBC192B-BE2D-40E4-A48A-296A712F7068}" v="113" dt="2021-12-03T06:58:34.274"/>
    <p1510:client id="{D256382E-C90C-64AD-EFD7-9C894E48B2B4}" v="78" dt="2021-12-03T12:42:19.079"/>
    <p1510:client id="{D83C7B3C-02FC-BF3C-C2FE-8BFD8069804C}" v="19" dt="2021-12-10T11:13:54.843"/>
    <p1510:client id="{FA37BCE3-F340-574B-CC34-3A89530FF0FB}" v="72" dt="2022-01-12T14:59:45.854"/>
    <p1510:client id="{FC6FDBA6-445A-C5F3-C537-28202907205A}" v="208" dt="2021-12-03T07:46:14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3" autoAdjust="0"/>
    <p:restoredTop sz="94660"/>
  </p:normalViewPr>
  <p:slideViewPr>
    <p:cSldViewPr snapToGrid="0">
      <p:cViewPr>
        <p:scale>
          <a:sx n="90" d="100"/>
          <a:sy n="90" d="100"/>
        </p:scale>
        <p:origin x="108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0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2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tableStyles" Target="tableStyles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microsoft.com/office/2015/10/relationships/revisionInfo" Target="revisionInfo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6CF52-A5D2-440A-81BD-676DD0C3F4B5}" type="datetimeFigureOut">
              <a:rPr lang="ru-RU"/>
              <a:pPr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A38B8-64C7-45BA-9783-31268DA435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7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9D09C-1FFD-4501-B687-9ECFA289151A}" type="slidenum">
              <a:rPr lang="ru-RU"/>
              <a:pPr/>
              <a:t>1</a:t>
            </a:fld>
            <a:endParaRPr 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8628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2655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6917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9140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8847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9171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108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119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69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871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436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866-6031-4972-BB41-E8917844C866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866-6031-4972-BB41-E8917844C866}" type="slidenum">
              <a:rPr lang="ru-RU" smtClean="0"/>
              <a:pPr/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866-6031-4972-BB41-E8917844C866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0260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330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8011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7552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129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7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6983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3252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7364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0939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5110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7623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1145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4242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139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31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49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47309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3383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84859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615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8302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8676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148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2372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9486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5460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7937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2623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155</a:t>
            </a:fld>
            <a:endParaRPr lang="ru-RU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1368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9282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78830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159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5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8773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9191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2959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2355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962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5017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165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6386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866-6031-4972-BB41-E8917844C866}" type="slidenum">
              <a:rPr lang="ru-RU" smtClean="0"/>
              <a:pPr/>
              <a:t>166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18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96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56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99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2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46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55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94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97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44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29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92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741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25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376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66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05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50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35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39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7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062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715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715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23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72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89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BE7D9AE-E404-48EE-8ABF-6264D532DEFB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</a:pPr>
              <a:t>45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23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123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46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782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48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805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0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57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50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130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51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706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52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077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851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56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682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344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094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07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32E1-8906-4D01-9B67-AC8B24F2351C}" type="slidenum">
              <a:rPr lang="ru-RU"/>
              <a:pPr/>
              <a:t>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417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38B8-64C7-45BA-9783-31268DA4352C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2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2E03AE4-9297-4EE7-9776-18BB3CC80E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36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2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2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0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47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2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8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45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3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1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2E03AE4-9297-4EE7-9776-18BB3CC80E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3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0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4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4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2205100-BDC7-407B-A87E-A95223E0ACD3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1/13/2022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C02A966-0F37-489A-83DB-38FACA1A454D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slova.ru/ioffe/volohonskij.html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4bG5vD6-Z0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bG5vD6-Z0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communication.at/modules/cv/index.php?id=1:1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gi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5%D0%B5%D1%80%D0%BD%D0%B0%D1%8F_%D0%BC%D0%B0%D1%82%D1%80%D0%B8%D1%86%D0%B0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bioherm.ru/forums/forum/%d0%ba%d1%83%d1%80%d1%81-%d0%bf%d0%be-%d0%b1%d0%b8%d0%be%d1%81%d0%b5%d0%bc%d0%b8%d0%be%d1%82%d0%b8%d0%ba%d0%b5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cine.yale.edu/" TargetMode="External"/><Relationship Id="rId4" Type="http://schemas.openxmlformats.org/officeDocument/2006/relationships/hyperlink" Target="http://www.biocommunication.at/modules/cv/index.php?id=1: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0B777DF-F6A2-4D53-B6F0-D9700609E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6606" y="625059"/>
            <a:ext cx="4089394" cy="560788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Right Triangle 19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0036" y="556033"/>
            <a:ext cx="4275830" cy="4480726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endParaRPr lang="ru-RU" sz="4800">
              <a:solidFill>
                <a:schemeClr val="tx1">
                  <a:lumMod val="75000"/>
                  <a:lumOff val="25000"/>
                </a:schemeClr>
              </a:solidFill>
              <a:ea typeface="+mj-lt"/>
              <a:cs typeface="+mj-lt"/>
            </a:endParaRPr>
          </a:p>
          <a:p>
            <a:pPr algn="ctr">
              <a:spcBef>
                <a:spcPts val="1000"/>
              </a:spcBef>
            </a:pPr>
            <a:endParaRPr lang="ru-RU" sz="4800">
              <a:solidFill>
                <a:schemeClr val="tx1">
                  <a:lumMod val="75000"/>
                  <a:lumOff val="25000"/>
                </a:schemeClr>
              </a:solidFill>
              <a:ea typeface="+mj-lt"/>
              <a:cs typeface="+mj-lt"/>
            </a:endParaRPr>
          </a:p>
          <a:p>
            <a:pPr algn="ctr">
              <a:spcBef>
                <a:spcPts val="1000"/>
              </a:spcBef>
            </a:pPr>
            <a:r>
              <a:rPr lang="ru-RU" sz="48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Знаковость</a:t>
            </a:r>
            <a:endParaRPr lang="en-US" sz="4800">
              <a:solidFill>
                <a:schemeClr val="tx1">
                  <a:lumMod val="75000"/>
                  <a:lumOff val="25000"/>
                </a:schemeClr>
              </a:solidFill>
              <a:ea typeface="+mj-lt"/>
              <a:cs typeface="+mj-lt"/>
            </a:endParaRPr>
          </a:p>
          <a:p>
            <a:pPr algn="ctr"/>
            <a:endParaRPr lang="ru-RU" sz="4800" b="1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FDF428-4066-495B-BB84-876A492F12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5348" y="5138379"/>
            <a:ext cx="1028700" cy="10382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E6F407-DBB2-4BC1-BCA1-6ADCEAA6A9AB}"/>
              </a:ext>
            </a:extLst>
          </p:cNvPr>
          <p:cNvSpPr/>
          <p:nvPr/>
        </p:nvSpPr>
        <p:spPr>
          <a:xfrm>
            <a:off x="6505992" y="1060216"/>
            <a:ext cx="2628900" cy="51398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FontTx/>
              <a:buNone/>
            </a:pPr>
            <a:r>
              <a:rPr lang="ru-RU" sz="3200" b="1" dirty="0">
                <a:latin typeface="Times New Roman"/>
                <a:cs typeface="Times New Roman"/>
              </a:rPr>
              <a:t>С.В.Чебанов</a:t>
            </a:r>
          </a:p>
          <a:p>
            <a:pPr>
              <a:buFontTx/>
              <a:buNone/>
            </a:pPr>
            <a:endParaRPr lang="ru-RU" sz="2200" b="1" dirty="0">
              <a:latin typeface="Times New Roman"/>
              <a:cs typeface="Times New Roman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Центр перспективных методологий    </a:t>
            </a:r>
          </a:p>
          <a:p>
            <a:pPr algn="ctr"/>
            <a:r>
              <a:rPr lang="ru-RU" sz="2800" dirty="0">
                <a:latin typeface="Times New Roman"/>
                <a:cs typeface="Times New Roman"/>
              </a:rPr>
              <a:t>ИНИОН РАН</a:t>
            </a:r>
            <a:endParaRPr lang="ru-RU" sz="2200" b="1" dirty="0">
              <a:latin typeface="Times New Roman"/>
              <a:cs typeface="Times New Roman"/>
            </a:endParaRPr>
          </a:p>
          <a:p>
            <a:pPr>
              <a:buFontTx/>
              <a:buNone/>
            </a:pPr>
            <a:r>
              <a:rPr lang="ru-RU" sz="2200" b="1" dirty="0">
                <a:latin typeface="Times New Roman"/>
                <a:cs typeface="Times New Roman"/>
              </a:rPr>
              <a:t>19.11, 26.11,  3.12, 10.12</a:t>
            </a:r>
            <a:r>
              <a:rPr lang="en-US" sz="2200" b="1" dirty="0">
                <a:latin typeface="Times New Roman"/>
                <a:cs typeface="Times New Roman"/>
              </a:rPr>
              <a:t>, 17.12</a:t>
            </a:r>
            <a:r>
              <a:rPr lang="ru-RU" sz="2200" b="1" dirty="0">
                <a:latin typeface="Times New Roman"/>
                <a:cs typeface="Times New Roman"/>
              </a:rPr>
              <a:t>, 24.12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ru-RU" sz="2200" b="1" dirty="0">
                <a:latin typeface="Times New Roman"/>
                <a:cs typeface="Times New Roman"/>
              </a:rPr>
              <a:t>2021</a:t>
            </a:r>
          </a:p>
          <a:p>
            <a:pPr>
              <a:buFontTx/>
              <a:buNone/>
            </a:pPr>
            <a:br>
              <a:rPr lang="ru-RU" b="1" dirty="0">
                <a:latin typeface="Times New Roman"/>
                <a:cs typeface="Times New Roman"/>
              </a:rPr>
            </a:br>
            <a:endParaRPr lang="ru-RU" b="1" dirty="0">
              <a:latin typeface="Times New Roman"/>
              <a:cs typeface="Times New Roman"/>
            </a:endParaRPr>
          </a:p>
          <a:p>
            <a:pPr>
              <a:buFontTx/>
              <a:buNone/>
            </a:pPr>
            <a:endParaRPr lang="ru-RU" b="1" dirty="0">
              <a:latin typeface="Times New Roman"/>
              <a:cs typeface="Times New Roman"/>
            </a:endParaRPr>
          </a:p>
          <a:p>
            <a:pPr>
              <a:buFontTx/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Редактор –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А.В.Заворотищева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buFontTx/>
              <a:buNone/>
            </a:pP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0282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4795D-8140-4828-BEAB-A4CCF95D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723" y="2617846"/>
            <a:ext cx="601109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err="1">
                <a:latin typeface="Times New Roman"/>
                <a:cs typeface="Times New Roman"/>
              </a:rPr>
              <a:t>Чарльз</a:t>
            </a:r>
            <a:r>
              <a:rPr lang="en-US" sz="4200" b="1">
                <a:latin typeface="Times New Roman"/>
                <a:cs typeface="Times New Roman"/>
              </a:rPr>
              <a:t> </a:t>
            </a:r>
            <a:r>
              <a:rPr lang="en-US" sz="4200" b="1" err="1">
                <a:latin typeface="Times New Roman"/>
                <a:cs typeface="Times New Roman"/>
              </a:rPr>
              <a:t>Сандерс</a:t>
            </a:r>
            <a:r>
              <a:rPr lang="en-US" sz="4200" b="1">
                <a:latin typeface="Times New Roman"/>
                <a:cs typeface="Times New Roman"/>
              </a:rPr>
              <a:t> </a:t>
            </a:r>
            <a:r>
              <a:rPr lang="en-US" sz="4200" b="1" err="1">
                <a:latin typeface="Times New Roman"/>
                <a:cs typeface="Times New Roman"/>
              </a:rPr>
              <a:t>Пирс</a:t>
            </a:r>
            <a:br>
              <a:rPr lang="en-US" sz="4200" b="1">
                <a:latin typeface="Times New Roman"/>
                <a:cs typeface="Times New Roman"/>
              </a:rPr>
            </a:br>
            <a:r>
              <a:rPr lang="en-US" sz="4200" b="1">
                <a:latin typeface="Times New Roman"/>
                <a:cs typeface="Times New Roman"/>
              </a:rPr>
              <a:t>(1839-1914)</a:t>
            </a:r>
            <a:endParaRPr lang="en-US" sz="4200">
              <a:ea typeface="+mj-lt"/>
              <a:cs typeface="+mj-lt"/>
            </a:endParaRPr>
          </a:p>
          <a:p>
            <a:pPr algn="ctr"/>
            <a:endParaRPr lang="en-US" sz="4200">
              <a:cs typeface="Calibri Ligh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, человек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5A3F978-0CF0-4728-9EDA-66E4D39F5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b="18378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64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доска объявле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5546C48-0B37-4381-ADC0-81C025F28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7379" y="-8341"/>
            <a:ext cx="9146834" cy="6856896"/>
          </a:xfrm>
        </p:spPr>
      </p:pic>
    </p:spTree>
    <p:extLst>
      <p:ext uri="{BB962C8B-B14F-4D97-AF65-F5344CB8AC3E}">
        <p14:creationId xmlns:p14="http://schemas.microsoft.com/office/powerpoint/2010/main" val="30536336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8F9F40B-9BA1-460B-A753-55C821E86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51549" y="4574"/>
            <a:ext cx="9121004" cy="6843982"/>
          </a:xfrm>
        </p:spPr>
      </p:pic>
    </p:spTree>
    <p:extLst>
      <p:ext uri="{BB962C8B-B14F-4D97-AF65-F5344CB8AC3E}">
        <p14:creationId xmlns:p14="http://schemas.microsoft.com/office/powerpoint/2010/main" val="21213517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доска объявле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7A017C80-F5AA-4F59-B885-AF02247A2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0" y="4574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13407414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25A3151F-5BB6-4871-A018-66FBCFFE4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38633" y="4574"/>
            <a:ext cx="9082258" cy="6831066"/>
          </a:xfrm>
        </p:spPr>
      </p:pic>
    </p:spTree>
    <p:extLst>
      <p:ext uri="{BB962C8B-B14F-4D97-AF65-F5344CB8AC3E}">
        <p14:creationId xmlns:p14="http://schemas.microsoft.com/office/powerpoint/2010/main" val="3567221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человек, люди, доска объявле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198D9A4-2CAF-416A-BFBC-CB331E5E5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871" y="4574"/>
            <a:ext cx="9082258" cy="6843982"/>
          </a:xfrm>
        </p:spPr>
      </p:pic>
    </p:spTree>
    <p:extLst>
      <p:ext uri="{BB962C8B-B14F-4D97-AF65-F5344CB8AC3E}">
        <p14:creationId xmlns:p14="http://schemas.microsoft.com/office/powerpoint/2010/main" val="7112112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F1734DB6-F429-475A-A65D-838A448E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99888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3922973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D34C1908-DC47-42D8-A0FA-9802C452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3616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3622776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3636EE87-1FE2-4019-901A-BEEA01803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871" y="4574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18530120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C0998FF9-83DD-45D6-B857-57A46A6D7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871" y="4574"/>
            <a:ext cx="9082258" cy="6843982"/>
          </a:xfrm>
        </p:spPr>
      </p:pic>
    </p:spTree>
    <p:extLst>
      <p:ext uri="{BB962C8B-B14F-4D97-AF65-F5344CB8AC3E}">
        <p14:creationId xmlns:p14="http://schemas.microsoft.com/office/powerpoint/2010/main" val="21255289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пол, люди&#10;&#10;Автоматически созданное описание">
            <a:extLst>
              <a:ext uri="{FF2B5EF4-FFF2-40B4-BE49-F238E27FC236}">
                <a16:creationId xmlns:a16="http://schemas.microsoft.com/office/drawing/2014/main" id="{9AE13E16-1B5F-417C-8C6A-137DBBFEB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871" y="4574"/>
            <a:ext cx="9082258" cy="6831066"/>
          </a:xfrm>
        </p:spPr>
      </p:pic>
    </p:spTree>
    <p:extLst>
      <p:ext uri="{BB962C8B-B14F-4D97-AF65-F5344CB8AC3E}">
        <p14:creationId xmlns:p14="http://schemas.microsoft.com/office/powerpoint/2010/main" val="195007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/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Знак</a:t>
            </a:r>
          </a:p>
          <a:p>
            <a:pPr>
              <a:buNone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err="1">
                <a:latin typeface="Times New Roman" pitchFamily="18" charset="0"/>
                <a:cs typeface="Times New Roman" pitchFamily="18" charset="0"/>
              </a:rPr>
              <a:t>Интерпретанта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 Объект</a:t>
            </a:r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0973" y="709685"/>
            <a:ext cx="7436337" cy="1187354"/>
          </a:xfrm>
        </p:spPr>
        <p:txBody>
          <a:bodyPr anchor="ctr">
            <a:normAutofit fontScale="90000"/>
          </a:bodyPr>
          <a:lstStyle/>
          <a:p>
            <a:br>
              <a:rPr lang="en-US" b="1">
                <a:latin typeface="Times New Roman"/>
                <a:cs typeface="Times New Roman"/>
              </a:rPr>
            </a:br>
            <a:br>
              <a:rPr lang="en-US" b="1">
                <a:latin typeface="Times New Roman"/>
                <a:cs typeface="Times New Roman"/>
              </a:rPr>
            </a:br>
            <a:r>
              <a:rPr lang="ru-RU" b="1" err="1">
                <a:latin typeface="Times New Roman"/>
                <a:cs typeface="Times New Roman"/>
              </a:rPr>
              <a:t>Логоцентрическая</a:t>
            </a:r>
            <a:r>
              <a:rPr lang="ru-RU" b="1">
                <a:latin typeface="Times New Roman"/>
                <a:cs typeface="Times New Roman"/>
              </a:rPr>
              <a:t> семиотика</a:t>
            </a:r>
            <a:br>
              <a:rPr lang="ru-RU" b="1">
                <a:latin typeface="Times New Roman"/>
              </a:rPr>
            </a:br>
            <a:br>
              <a:rPr lang="ru-RU" b="1">
                <a:latin typeface="Times New Roman"/>
              </a:rPr>
            </a:br>
            <a:endParaRPr lang="en-US" b="1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46988" y="2142700"/>
            <a:ext cx="6056111" cy="365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US" sz="3200">
                <a:latin typeface="Times New Roman"/>
                <a:cs typeface="Times New Roman"/>
              </a:rPr>
              <a:t>              </a:t>
            </a:r>
            <a:r>
              <a:rPr lang="ru-RU" sz="3200">
                <a:latin typeface="Times New Roman"/>
                <a:cs typeface="Times New Roman"/>
              </a:rPr>
              <a:t>Знаки мира</a:t>
            </a:r>
            <a:r>
              <a:rPr lang="ru-RU" sz="3200"/>
              <a:t> </a:t>
            </a:r>
            <a:endParaRPr lang="en-US" sz="3200"/>
          </a:p>
          <a:p>
            <a:pPr>
              <a:buNone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Знак</a:t>
            </a:r>
          </a:p>
          <a:p>
            <a:pPr>
              <a:buNone/>
            </a:pP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200" err="1">
                <a:latin typeface="Times New Roman" pitchFamily="18" charset="0"/>
                <a:cs typeface="Times New Roman" pitchFamily="18" charset="0"/>
              </a:rPr>
              <a:t>Интерпретанта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  Объект</a:t>
            </a: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523630" y="3302758"/>
            <a:ext cx="518615" cy="600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636525" y="3384645"/>
            <a:ext cx="382138" cy="545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646460" y="4176215"/>
            <a:ext cx="1228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0127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пол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81CDF819-3ADC-4D7C-A48F-95072D696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3210" y="-8341"/>
            <a:ext cx="9185580" cy="6869812"/>
          </a:xfrm>
        </p:spPr>
      </p:pic>
    </p:spTree>
    <p:extLst>
      <p:ext uri="{BB962C8B-B14F-4D97-AF65-F5344CB8AC3E}">
        <p14:creationId xmlns:p14="http://schemas.microsoft.com/office/powerpoint/2010/main" val="16022152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пол, внутренний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7A9CB78-65F3-43CC-BE80-31FFE4DFD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0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8583821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2E69F1B-3AE1-4689-A955-E620374B5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6532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6192821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текст, мужчина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BFBCBBA-A61A-4B0F-A62F-F47426339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3616" y="4574"/>
            <a:ext cx="9082258" cy="6843982"/>
          </a:xfrm>
        </p:spPr>
      </p:pic>
    </p:spTree>
    <p:extLst>
      <p:ext uri="{BB962C8B-B14F-4D97-AF65-F5344CB8AC3E}">
        <p14:creationId xmlns:p14="http://schemas.microsoft.com/office/powerpoint/2010/main" val="1323530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err="1"/>
              <a:t>Волохонский</a:t>
            </a:r>
            <a:r>
              <a:rPr lang="ru-RU" i="1"/>
              <a:t> А. Г</a:t>
            </a:r>
            <a:r>
              <a:rPr lang="ru-RU"/>
              <a:t>. О формальной структуре генетического кода // Современные проблемы цитологии и генетики № 6. Новосибирск, 1971.</a:t>
            </a:r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9822" y="656459"/>
            <a:ext cx="5482362" cy="935858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Арифмология</a:t>
            </a:r>
            <a:endParaRPr lang="en-US" b="1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13079" y="1452780"/>
            <a:ext cx="7765576" cy="4467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600">
                <a:latin typeface="Times New Roman"/>
                <a:cs typeface="Times New Roman"/>
              </a:rPr>
              <a:t>Анри </a:t>
            </a:r>
            <a:r>
              <a:rPr lang="ru-RU" sz="3600" err="1">
                <a:latin typeface="Times New Roman"/>
                <a:cs typeface="Times New Roman"/>
              </a:rPr>
              <a:t>Волохонский</a:t>
            </a:r>
            <a:r>
              <a:rPr lang="ru-RU" sz="3600">
                <a:latin typeface="Times New Roman"/>
                <a:cs typeface="Times New Roman"/>
              </a:rPr>
              <a:t>. Икосаэдр кодонов</a:t>
            </a:r>
            <a:r>
              <a:rPr lang="ru-RU" sz="4800">
                <a:latin typeface="Times New Roman"/>
                <a:cs typeface="Times New Roman"/>
              </a:rPr>
              <a:t> </a:t>
            </a:r>
            <a:r>
              <a:rPr lang="de-DE" sz="3200">
                <a:latin typeface="Times New Roman"/>
                <a:cs typeface="Times New Roman"/>
                <a:hlinkClick r:id="rId3"/>
              </a:rPr>
              <a:t>http://www.netslova.ru/ioffe/volohonskij.html</a:t>
            </a:r>
            <a:endParaRPr lang="ru-RU" sz="3200">
              <a:latin typeface="Times New Roman"/>
              <a:cs typeface="Times New Roman"/>
            </a:endParaRPr>
          </a:p>
          <a:p>
            <a:pPr marL="1079500" indent="0" algn="just">
              <a:buNone/>
            </a:pPr>
            <a:r>
              <a:rPr lang="ru-RU" sz="3200" i="1" err="1">
                <a:latin typeface="Times New Roman"/>
                <a:cs typeface="Times New Roman"/>
              </a:rPr>
              <a:t>Волохонский</a:t>
            </a:r>
            <a:r>
              <a:rPr lang="ru-RU" sz="3200" i="1">
                <a:latin typeface="Times New Roman"/>
                <a:cs typeface="Times New Roman"/>
              </a:rPr>
              <a:t> А. Г</a:t>
            </a:r>
            <a:r>
              <a:rPr lang="ru-RU" sz="3200">
                <a:latin typeface="Times New Roman"/>
                <a:cs typeface="Times New Roman"/>
              </a:rPr>
              <a:t>. О формальной структуре генетического кода // Современные проблемы цитологии и генетики № 6. Новосибирск, 1971.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pic>
        <p:nvPicPr>
          <p:cNvPr id="176130" name="Picture 2" descr="Икосаэдр | matematicus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780" y="3484180"/>
            <a:ext cx="2387584" cy="2667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1582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 l="26051" t="13901" r="25117" b="15409"/>
          <a:stretch>
            <a:fillRect/>
          </a:stretch>
        </p:blipFill>
        <p:spPr bwMode="auto">
          <a:xfrm>
            <a:off x="642938" y="1676400"/>
            <a:ext cx="5408613" cy="4389438"/>
          </a:xfrm>
          <a:prstGeom prst="rect">
            <a:avLst/>
          </a:prstGeom>
        </p:spPr>
      </p:pic>
      <p:pic>
        <p:nvPicPr>
          <p:cNvPr id="1720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6045" t="10976" r="24363" b="17356"/>
          <a:stretch>
            <a:fillRect/>
          </a:stretch>
        </p:blipFill>
        <p:spPr bwMode="auto">
          <a:xfrm>
            <a:off x="6127750" y="1676400"/>
            <a:ext cx="5421313" cy="4389438"/>
          </a:xfrm>
          <a:prstGeom prst="rect">
            <a:avLst/>
          </a:prstGeom>
        </p:spPr>
      </p:pic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Кодоны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и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аминокислоты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в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вершинах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и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на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гранях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икосаэдра</a:t>
            </a:r>
            <a:endParaRPr lang="en-US" sz="3200" b="1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441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988" y="1050596"/>
            <a:ext cx="8028732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err="1">
                <a:latin typeface="Times New Roman"/>
                <a:cs typeface="Calibri Light"/>
              </a:rPr>
              <a:t>Биофилология</a:t>
            </a:r>
            <a:endParaRPr lang="en-US" sz="7200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Палиндромы</a:t>
            </a:r>
          </a:p>
          <a:p>
            <a:pPr marL="457200" indent="-457200"/>
            <a:r>
              <a:rPr lang="ru-RU" sz="3200" dirty="0" err="1">
                <a:latin typeface="Times New Roman"/>
                <a:cs typeface="Times New Roman"/>
              </a:rPr>
              <a:t>Биостилистика</a:t>
            </a:r>
            <a:r>
              <a:rPr lang="ru-RU" sz="3200" dirty="0">
                <a:latin typeface="Times New Roman"/>
                <a:cs typeface="Times New Roman"/>
              </a:rPr>
              <a:t>. </a:t>
            </a:r>
            <a:r>
              <a:rPr lang="ru-RU" sz="3200" dirty="0" err="1">
                <a:latin typeface="Times New Roman"/>
                <a:cs typeface="Times New Roman"/>
              </a:rPr>
              <a:t>Биоэстетика</a:t>
            </a:r>
            <a:r>
              <a:rPr lang="ru-RU" sz="3200" dirty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Палимпсесты</a:t>
            </a:r>
            <a:endParaRPr lang="ru-RU" dirty="0"/>
          </a:p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Тропы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03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76" y="479760"/>
            <a:ext cx="10477291" cy="1518991"/>
          </a:xfrm>
        </p:spPr>
        <p:txBody>
          <a:bodyPr>
            <a:normAutofit/>
          </a:bodyPr>
          <a:lstStyle/>
          <a:p>
            <a:pPr algn="ctr"/>
            <a:br>
              <a:rPr lang="ru-RU" sz="3100" dirty="0">
                <a:ea typeface="+mj-lt"/>
                <a:cs typeface="+mj-lt"/>
              </a:rPr>
            </a:br>
            <a:r>
              <a:rPr lang="ru-RU" sz="3100" b="1" dirty="0">
                <a:latin typeface="Times New Roman"/>
                <a:cs typeface="Times New Roman"/>
              </a:rPr>
              <a:t>Палиндромы как предмет биоинформатики</a:t>
            </a:r>
            <a:endParaRPr lang="ru-RU" sz="3100" dirty="0">
              <a:ea typeface="+mj-lt"/>
              <a:cs typeface="+mj-lt"/>
            </a:endParaRPr>
          </a:p>
          <a:p>
            <a:endParaRPr lang="ru-RU" sz="3100" b="1" dirty="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54676" y="1456743"/>
            <a:ext cx="10290901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endParaRPr lang="ru-RU" dirty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Шпильки тРНК</a:t>
            </a:r>
            <a:endParaRPr lang="ru-RU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Дымшиц В.А. Вероятностное распределение кодонов некоторых аминокислотных серий в геноме организмов // Журнал общей биологии 1978, 39 (5), 772-776.</a:t>
            </a:r>
            <a:endParaRPr lang="en-US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Дымшиц В.А. Феномен перекрывания генов с точки зрения эволюционной теории // Журнал общей биологии 1981, 43 (4), </a:t>
            </a:r>
            <a:endParaRPr lang="ru-RU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   571-573.</a:t>
            </a:r>
            <a:br>
              <a:rPr lang="ru-RU" dirty="0">
                <a:ea typeface="+mn-lt"/>
                <a:cs typeface="+mn-lt"/>
              </a:rPr>
            </a:br>
            <a:br>
              <a:rPr lang="ru-RU" dirty="0">
                <a:ea typeface="+mn-lt"/>
                <a:cs typeface="+mn-lt"/>
              </a:rPr>
            </a:br>
            <a:endParaRPr lang="ru-RU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ru-RU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468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6844" y="479760"/>
            <a:ext cx="10520423" cy="8432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Times New Roman"/>
                <a:cs typeface="Times New Roman"/>
              </a:rPr>
              <a:t>Биостилистика</a:t>
            </a:r>
            <a:endParaRPr lang="ru-RU" sz="3600">
              <a:ea typeface="+mj-lt"/>
              <a:cs typeface="+mj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39657" y="1241083"/>
            <a:ext cx="10290901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Стиль – категория общей морфологии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Единство периферии одного архетипа 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  (устойчивые сочетания несобственных отделимых признаков;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  замыкание архетипа до индивида)</a:t>
            </a: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Результат </a:t>
            </a:r>
            <a:r>
              <a:rPr lang="ru-RU" dirty="0" err="1">
                <a:latin typeface="Times New Roman"/>
                <a:cs typeface="Times New Roman"/>
              </a:rPr>
              <a:t>совоплощения</a:t>
            </a:r>
            <a:r>
              <a:rPr lang="ru-RU" dirty="0">
                <a:latin typeface="Times New Roman"/>
                <a:cs typeface="Times New Roman"/>
              </a:rPr>
              <a:t> двух и более форм – архетипической и </a:t>
            </a:r>
            <a:r>
              <a:rPr lang="ru-RU" dirty="0" err="1">
                <a:latin typeface="Times New Roman"/>
                <a:cs typeface="Times New Roman"/>
              </a:rPr>
              <a:t>стилегенной</a:t>
            </a:r>
            <a:r>
              <a:rPr lang="ru-RU" dirty="0">
                <a:latin typeface="Times New Roman"/>
                <a:cs typeface="Times New Roman"/>
              </a:rPr>
              <a:t> (-ых)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Если одна форма ФПВ, а другая ФПС, </a:t>
            </a:r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   то стиль в </a:t>
            </a:r>
            <a:r>
              <a:rPr lang="ru-RU" dirty="0" err="1">
                <a:latin typeface="Times New Roman"/>
                <a:cs typeface="Times New Roman"/>
              </a:rPr>
              <a:t>лингво</a:t>
            </a:r>
            <a:r>
              <a:rPr lang="ru-RU" dirty="0">
                <a:latin typeface="Times New Roman"/>
                <a:cs typeface="Times New Roman"/>
              </a:rPr>
              <a:t>-семиотическом понимании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78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>
                <a:latin typeface="Times New Roman"/>
                <a:cs typeface="Times New Roman"/>
              </a:rPr>
              <a:t>Г.Ю. </a:t>
            </a:r>
            <a:r>
              <a:rPr lang="en-US" sz="2600" dirty="0" err="1">
                <a:latin typeface="Times New Roman"/>
                <a:cs typeface="Times New Roman"/>
              </a:rPr>
              <a:t>Любарский</a:t>
            </a:r>
            <a:r>
              <a:rPr lang="en-US" sz="2600" dirty="0">
                <a:latin typeface="Times New Roman"/>
                <a:cs typeface="Times New Roman"/>
              </a:rPr>
              <a:t>. </a:t>
            </a:r>
            <a:r>
              <a:rPr lang="en-US" sz="2600" dirty="0" err="1">
                <a:latin typeface="Times New Roman"/>
                <a:cs typeface="Times New Roman"/>
              </a:rPr>
              <a:t>Архетип</a:t>
            </a:r>
            <a:r>
              <a:rPr lang="en-US" sz="2600" dirty="0">
                <a:latin typeface="Times New Roman"/>
                <a:cs typeface="Times New Roman"/>
              </a:rPr>
              <a:t>, </a:t>
            </a:r>
            <a:r>
              <a:rPr lang="en-US" sz="2600" dirty="0" err="1">
                <a:latin typeface="Times New Roman"/>
                <a:cs typeface="Times New Roman"/>
              </a:rPr>
              <a:t>стиль</a:t>
            </a:r>
            <a:r>
              <a:rPr lang="en-US" sz="2600" dirty="0">
                <a:latin typeface="Times New Roman"/>
                <a:cs typeface="Times New Roman"/>
              </a:rPr>
              <a:t> и </a:t>
            </a:r>
            <a:r>
              <a:rPr lang="en-US" sz="2600" dirty="0" err="1">
                <a:latin typeface="Times New Roman"/>
                <a:cs typeface="Times New Roman"/>
              </a:rPr>
              <a:t>ранг</a:t>
            </a:r>
            <a:r>
              <a:rPr lang="en-US" sz="2600" dirty="0">
                <a:latin typeface="Times New Roman"/>
                <a:cs typeface="Times New Roman"/>
              </a:rPr>
              <a:t> в </a:t>
            </a:r>
            <a:r>
              <a:rPr lang="en-US" sz="2600" dirty="0" err="1">
                <a:latin typeface="Times New Roman"/>
                <a:cs typeface="Times New Roman"/>
              </a:rPr>
              <a:t>биологичекой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систематике</a:t>
            </a:r>
            <a:r>
              <a:rPr lang="en-US" sz="2600" dirty="0">
                <a:latin typeface="Times New Roman"/>
                <a:cs typeface="Times New Roman"/>
              </a:rPr>
              <a:t>. </a:t>
            </a:r>
            <a:r>
              <a:rPr lang="en-US" sz="2600" dirty="0" err="1">
                <a:latin typeface="Times New Roman"/>
                <a:cs typeface="Times New Roman"/>
              </a:rPr>
              <a:t>Москва</a:t>
            </a:r>
            <a:r>
              <a:rPr lang="en-US" sz="2600" dirty="0">
                <a:latin typeface="Times New Roman"/>
                <a:cs typeface="Times New Roman"/>
              </a:rPr>
              <a:t>, KMK Scientific Press. 1996. 436 с. </a:t>
            </a:r>
          </a:p>
        </p:txBody>
      </p:sp>
      <p:sp>
        <p:nvSpPr>
          <p:cNvPr id="8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15641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>
                <a:latin typeface="Times New Roman"/>
                <a:cs typeface="Times New Roman"/>
              </a:rPr>
              <a:t>С.В. </a:t>
            </a:r>
            <a:r>
              <a:rPr lang="en-US" sz="2600" dirty="0" err="1">
                <a:latin typeface="Times New Roman"/>
                <a:cs typeface="Times New Roman"/>
              </a:rPr>
              <a:t>Чебанов</a:t>
            </a:r>
            <a:r>
              <a:rPr lang="en-US" sz="2600" dirty="0">
                <a:latin typeface="Times New Roman"/>
                <a:cs typeface="Times New Roman"/>
              </a:rPr>
              <a:t>. О </a:t>
            </a:r>
            <a:r>
              <a:rPr lang="en-US" sz="2600" dirty="0" err="1">
                <a:latin typeface="Times New Roman"/>
                <a:cs typeface="Times New Roman"/>
              </a:rPr>
              <a:t>стиле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организмов</a:t>
            </a:r>
            <a:r>
              <a:rPr lang="en-US" sz="2600" dirty="0">
                <a:latin typeface="Times New Roman"/>
                <a:cs typeface="Times New Roman"/>
              </a:rPr>
              <a:t> // </a:t>
            </a:r>
            <a:r>
              <a:rPr lang="en-US" sz="2600" dirty="0" err="1">
                <a:latin typeface="Times New Roman"/>
                <a:cs typeface="Times New Roman"/>
              </a:rPr>
              <a:t>Прикладная</a:t>
            </a:r>
            <a:r>
              <a:rPr lang="en-US" sz="2600" dirty="0">
                <a:latin typeface="Times New Roman"/>
                <a:cs typeface="Times New Roman"/>
              </a:rPr>
              <a:t> и </a:t>
            </a:r>
            <a:r>
              <a:rPr lang="en-US" sz="2600" dirty="0" err="1">
                <a:latin typeface="Times New Roman"/>
                <a:cs typeface="Times New Roman"/>
              </a:rPr>
              <a:t>структурная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лингвистика</a:t>
            </a:r>
            <a:r>
              <a:rPr lang="en-US" sz="2600" dirty="0">
                <a:latin typeface="Times New Roman"/>
                <a:cs typeface="Times New Roman"/>
              </a:rPr>
              <a:t>. </a:t>
            </a:r>
            <a:r>
              <a:rPr lang="en-US" sz="2600" dirty="0" err="1">
                <a:latin typeface="Times New Roman"/>
                <a:cs typeface="Times New Roman"/>
              </a:rPr>
              <a:t>Вып</a:t>
            </a:r>
            <a:r>
              <a:rPr lang="en-US" sz="2600" dirty="0">
                <a:latin typeface="Times New Roman"/>
                <a:cs typeface="Times New Roman"/>
              </a:rPr>
              <a:t>. 6. </a:t>
            </a:r>
            <a:r>
              <a:rPr lang="en-US" sz="2600" dirty="0" err="1">
                <a:latin typeface="Times New Roman"/>
                <a:cs typeface="Times New Roman"/>
              </a:rPr>
              <a:t>СПб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dirty="0" err="1">
                <a:latin typeface="Times New Roman"/>
                <a:cs typeface="Times New Roman"/>
              </a:rPr>
              <a:t>СПбГУ</a:t>
            </a:r>
            <a:r>
              <a:rPr lang="en-US" sz="2600" dirty="0">
                <a:latin typeface="Times New Roman"/>
                <a:cs typeface="Times New Roman"/>
              </a:rPr>
              <a:t>, 2004. С. 38-71.</a:t>
            </a:r>
            <a:endParaRPr lang="ru-RU" sz="2600">
              <a:cs typeface="Calibri"/>
            </a:endParaRPr>
          </a:p>
        </p:txBody>
      </p:sp>
      <p:pic>
        <p:nvPicPr>
          <p:cNvPr id="11" name="Рисунок 10" descr="lubarskiy_300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l="10219" r="142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13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C845F-167B-4655-AAED-741309F6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558" y="2689733"/>
            <a:ext cx="592760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err="1">
                <a:latin typeface="Times New Roman"/>
                <a:cs typeface="Times New Roman"/>
              </a:rPr>
              <a:t>Фердинанд</a:t>
            </a:r>
            <a:r>
              <a:rPr lang="en-US" sz="4000" b="1">
                <a:latin typeface="Times New Roman"/>
                <a:cs typeface="Times New Roman"/>
              </a:rPr>
              <a:t> </a:t>
            </a:r>
            <a:r>
              <a:rPr lang="en-US" sz="4000" b="1" err="1">
                <a:latin typeface="Times New Roman"/>
                <a:cs typeface="Times New Roman"/>
              </a:rPr>
              <a:t>де</a:t>
            </a:r>
            <a:r>
              <a:rPr lang="en-US" sz="4000" b="1">
                <a:latin typeface="Times New Roman"/>
                <a:cs typeface="Times New Roman"/>
              </a:rPr>
              <a:t> </a:t>
            </a:r>
            <a:r>
              <a:rPr lang="en-US" sz="4000" b="1" err="1">
                <a:latin typeface="Times New Roman"/>
                <a:cs typeface="Times New Roman"/>
              </a:rPr>
              <a:t>Соссюр</a:t>
            </a:r>
            <a:br>
              <a:rPr lang="en-US" sz="4000" b="1">
                <a:latin typeface="Times New Roman"/>
              </a:rPr>
            </a:br>
            <a:r>
              <a:rPr lang="en-US" sz="4000" b="1">
                <a:latin typeface="Times New Roman"/>
                <a:cs typeface="Times New Roman"/>
              </a:rPr>
              <a:t>(1857-1913)</a:t>
            </a:r>
            <a:endParaRPr lang="ru-RU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костюм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2F8F75D5-42A5-4C42-931F-0408A6B0D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37" r="1" b="3166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647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72504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Биоэстетика</a:t>
            </a:r>
            <a:endParaRPr lang="en-US" b="1" dirty="0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73349" y="1903228"/>
            <a:ext cx="7549116" cy="38666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latin typeface="Times New Roman"/>
                <a:cs typeface="Times New Roman"/>
              </a:rPr>
              <a:t>Программа А.А. Любищева</a:t>
            </a:r>
            <a:endParaRPr lang="ru-RU"/>
          </a:p>
          <a:p>
            <a:r>
              <a:rPr lang="ru-RU" sz="3200" dirty="0">
                <a:latin typeface="Times New Roman"/>
                <a:cs typeface="Times New Roman"/>
              </a:rPr>
              <a:t>Работы Л.С. Берга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Общеморфологический подход</a:t>
            </a:r>
          </a:p>
          <a:p>
            <a:r>
              <a:rPr lang="ru-RU" sz="3200" dirty="0" err="1">
                <a:latin typeface="Times New Roman"/>
                <a:cs typeface="Times New Roman"/>
              </a:rPr>
              <a:t>Эстезис</a:t>
            </a:r>
            <a:r>
              <a:rPr lang="ru-RU" sz="3200" dirty="0">
                <a:latin typeface="Times New Roman"/>
                <a:cs typeface="Times New Roman"/>
              </a:rPr>
              <a:t> разных сенсорных модальностей</a:t>
            </a:r>
          </a:p>
          <a:p>
            <a:r>
              <a:rPr lang="ru-RU" sz="3200" dirty="0">
                <a:latin typeface="Times New Roman"/>
                <a:cs typeface="Times New Roman"/>
              </a:rPr>
              <a:t>Связь с инвариантами восприятие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Построение разных </a:t>
            </a:r>
            <a:r>
              <a:rPr lang="ru-RU" sz="3200" dirty="0" err="1">
                <a:latin typeface="Times New Roman"/>
                <a:cs typeface="Times New Roman"/>
              </a:rPr>
              <a:t>умвельтов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98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735674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Палимпсесты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1" y="2052084"/>
            <a:ext cx="6698511" cy="37177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Современные геномы переписаны до 70 триллионов раз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А.А. Зализняк. </a:t>
            </a:r>
            <a:r>
              <a:rPr lang="ru-RU" sz="3200" dirty="0" err="1">
                <a:latin typeface="Times New Roman"/>
                <a:cs typeface="Times New Roman"/>
              </a:rPr>
              <a:t>Гиперпалимпсесты</a:t>
            </a:r>
            <a:r>
              <a:rPr lang="ru-RU" sz="3200" dirty="0"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Чебанов С.В. Семиология палимпсеста и общая семиотика </a:t>
            </a:r>
            <a:r>
              <a:rPr lang="en-US" sz="3200" dirty="0">
                <a:latin typeface="Times New Roman"/>
                <a:cs typeface="Times New Roman"/>
              </a:rPr>
              <a:t>//</a:t>
            </a:r>
            <a:r>
              <a:rPr lang="ru-RU" sz="3200" dirty="0">
                <a:latin typeface="Times New Roman"/>
                <a:cs typeface="Times New Roman"/>
              </a:rPr>
              <a:t> Социальная семиотика: точки роста. 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СПб, Скифия-принт,   2020. С. 33-42.</a:t>
            </a:r>
            <a:endParaRPr lang="ru-RU"/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704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0497" y="1711954"/>
            <a:ext cx="6396762" cy="3316688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Calibri Light"/>
              </a:rPr>
              <a:t>Тропы</a:t>
            </a:r>
            <a:endParaRPr lang="en-US" b="1">
              <a:latin typeface="Times New Roman"/>
              <a:cs typeface="Calibri Light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00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Гипербола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 err="1">
                <a:latin typeface="Times New Roman"/>
                <a:cs typeface="Times New Roman"/>
              </a:rPr>
              <a:t>размеров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 err="1">
                <a:latin typeface="Times New Roman"/>
                <a:cs typeface="Times New Roman"/>
              </a:rPr>
              <a:t>тела</a:t>
            </a:r>
            <a:r>
              <a:rPr lang="en-US" b="1"/>
              <a:t> </a:t>
            </a:r>
            <a:endParaRPr lang="ru-RU" b="1">
              <a:cs typeface="Calibri Light"/>
            </a:endParaRPr>
          </a:p>
        </p:txBody>
      </p:sp>
      <p:pic>
        <p:nvPicPr>
          <p:cNvPr id="4" name="Содержимое 3" descr="D:\PARTNERS\Зачёркнутое\0848-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691" y="1196752"/>
            <a:ext cx="566462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err="1">
                <a:solidFill>
                  <a:srgbClr val="FFFFFF"/>
                </a:solidFill>
                <a:latin typeface="Times New Roman"/>
                <a:cs typeface="Times New Roman"/>
              </a:rPr>
              <a:t>Гипербола</a:t>
            </a:r>
            <a:r>
              <a:rPr lang="en-US" sz="54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err="1">
                <a:solidFill>
                  <a:srgbClr val="FFFFFF"/>
                </a:solidFill>
                <a:latin typeface="Times New Roman"/>
                <a:cs typeface="Times New Roman"/>
              </a:rPr>
              <a:t>размеров</a:t>
            </a:r>
            <a:r>
              <a:rPr lang="en-US" sz="54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err="1">
                <a:solidFill>
                  <a:srgbClr val="FFFFFF"/>
                </a:solidFill>
                <a:latin typeface="Times New Roman"/>
                <a:cs typeface="Times New Roman"/>
              </a:rPr>
              <a:t>тела</a:t>
            </a:r>
            <a:r>
              <a:rPr lang="en-US" sz="54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endParaRPr lang="en-US" sz="54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Содержимое 3" descr="Без названи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1000" y="2426818"/>
            <a:ext cx="5337051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sobaka-metit-territoriu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5073" y="2509246"/>
            <a:ext cx="5455917" cy="3832781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9321v92fac8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8584" b="7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err="1">
                <a:latin typeface="Times New Roman"/>
                <a:cs typeface="Times New Roman"/>
              </a:rPr>
              <a:t>Оскал</a:t>
            </a:r>
            <a:r>
              <a:rPr lang="en-US" sz="3600" b="1">
                <a:latin typeface="Times New Roman"/>
                <a:cs typeface="Times New Roman"/>
              </a:rPr>
              <a:t>: </a:t>
            </a:r>
            <a:r>
              <a:rPr lang="en-US" sz="3600" b="1" err="1">
                <a:latin typeface="Times New Roman"/>
                <a:cs typeface="Times New Roman"/>
              </a:rPr>
              <a:t>метафора</a:t>
            </a:r>
            <a:r>
              <a:rPr lang="en-US" sz="3600" b="1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агрессии</a:t>
            </a:r>
            <a:endParaRPr lang="en-US" sz="3600" b="1">
              <a:latin typeface="Times New Roman"/>
              <a:cs typeface="Times New Roman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 err="1">
                <a:latin typeface="Times New Roman"/>
                <a:cs typeface="Calibri Light"/>
              </a:rPr>
              <a:t>Биолингвистика</a:t>
            </a: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347416"/>
            <a:ext cx="6056111" cy="3422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М.А. Бородина</a:t>
            </a:r>
            <a:endParaRPr lang="en-US" sz="3200">
              <a:latin typeface="Times New Roman"/>
              <a:cs typeface="Times New Roman"/>
            </a:endParaRPr>
          </a:p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В.А. </a:t>
            </a:r>
            <a:r>
              <a:rPr lang="ru-RU" sz="3200" err="1">
                <a:latin typeface="Times New Roman"/>
                <a:cs typeface="Times New Roman"/>
              </a:rPr>
              <a:t>Ратнер</a:t>
            </a:r>
          </a:p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Е.А. и А.Е. Седовы</a:t>
            </a:r>
            <a:endParaRPr lang="en-US" sz="3200">
              <a:latin typeface="Times New Roman"/>
              <a:cs typeface="Times New Roman"/>
            </a:endParaRPr>
          </a:p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С.В. Петухов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46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900564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itchFamily="18" charset="0"/>
                <a:cs typeface="Times New Roman" pitchFamily="18" charset="0"/>
              </a:rPr>
              <a:t>Mario </a:t>
            </a:r>
            <a:r>
              <a:rPr lang="en-US" sz="5400" b="1" err="1">
                <a:latin typeface="Times New Roman" pitchFamily="18" charset="0"/>
                <a:cs typeface="Times New Roman" pitchFamily="18" charset="0"/>
              </a:rPr>
              <a:t>Gimona</a:t>
            </a:r>
          </a:p>
        </p:txBody>
      </p:sp>
      <p:sp>
        <p:nvSpPr>
          <p:cNvPr id="1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3137" y="2872899"/>
            <a:ext cx="510622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latin typeface="Times New Roman"/>
                <a:cs typeface="Times New Roman"/>
              </a:rPr>
              <a:t>Protein Linguistics – a Grammar for Modular Protein Assembly? </a:t>
            </a:r>
            <a:endParaRPr lang="ru-RU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200">
                <a:latin typeface="Times New Roman"/>
                <a:cs typeface="Times New Roman"/>
              </a:rPr>
              <a:t>Gathering in Biosemiotics 6. Salzburg: Telos-</a:t>
            </a:r>
            <a:r>
              <a:rPr lang="en-US" sz="2200" err="1">
                <a:latin typeface="Times New Roman"/>
                <a:cs typeface="Times New Roman"/>
              </a:rPr>
              <a:t>Philosophische</a:t>
            </a:r>
            <a:r>
              <a:rPr lang="en-US" sz="2200">
                <a:latin typeface="Times New Roman"/>
                <a:cs typeface="Times New Roman"/>
              </a:rPr>
              <a:t> Praxis, 2006. </a:t>
            </a:r>
            <a:endParaRPr lang="en-US"/>
          </a:p>
          <a:p>
            <a:pPr marL="0" indent="0">
              <a:buNone/>
            </a:pPr>
            <a:r>
              <a:rPr lang="en-US" sz="2200">
                <a:latin typeface="Times New Roman"/>
                <a:cs typeface="Times New Roman"/>
              </a:rPr>
              <a:t>Department of Cell Biology and Oncology, Via Nazionale 8A, </a:t>
            </a:r>
            <a:endParaRPr lang="ru-RU" sz="2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200">
                <a:latin typeface="Times New Roman"/>
                <a:cs typeface="Times New Roman"/>
              </a:rPr>
              <a:t>66030 Santa Maria Imbaro, Italy</a:t>
            </a:r>
            <a:endParaRPr lang="ru-RU" sz="2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2200">
              <a:latin typeface="Times New Roman"/>
              <a:cs typeface="Times New Roman"/>
            </a:endParaRPr>
          </a:p>
        </p:txBody>
      </p:sp>
      <p:pic>
        <p:nvPicPr>
          <p:cNvPr id="8" name="Рисунок 7" descr="maxresdefault.jpg"/>
          <p:cNvPicPr>
            <a:picLocks noChangeAspect="1"/>
          </p:cNvPicPr>
          <p:nvPr/>
        </p:nvPicPr>
        <p:blipFill rotWithShape="1">
          <a:blip r:embed="rId3" cstate="print"/>
          <a:srcRect l="17840" r="257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0461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br>
              <a:rPr lang="ru-RU" sz="4200" b="1">
                <a:latin typeface="Times New Roman"/>
                <a:cs typeface="Times New Roman"/>
              </a:rPr>
            </a:br>
            <a:r>
              <a:rPr lang="de-DE" sz="4200" b="1">
                <a:latin typeface="Times New Roman"/>
                <a:cs typeface="Times New Roman"/>
              </a:rPr>
              <a:t>Seán Ó Nualláin</a:t>
            </a:r>
            <a:br>
              <a:rPr lang="de-DE" sz="4200" b="1">
                <a:latin typeface="Times New Roman"/>
                <a:cs typeface="Times New Roman"/>
              </a:rPr>
            </a:br>
            <a:endParaRPr lang="en-US" sz="4200" b="1">
              <a:cs typeface="Calibri Light"/>
            </a:endParaRPr>
          </a:p>
        </p:txBody>
      </p:sp>
      <p:sp>
        <p:nvSpPr>
          <p:cNvPr id="1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08118" y="2872899"/>
            <a:ext cx="5321890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200">
                <a:latin typeface="Times New Roman"/>
                <a:cs typeface="Times New Roman"/>
              </a:rPr>
              <a:t>Психолог, компьютерщик</a:t>
            </a:r>
          </a:p>
          <a:p>
            <a:pPr marL="0" indent="0">
              <a:buNone/>
            </a:pPr>
            <a:r>
              <a:rPr lang="en-US" sz="2400" err="1">
                <a:latin typeface="Times New Roman"/>
                <a:cs typeface="Times New Roman"/>
              </a:rPr>
              <a:t>Nuallain</a:t>
            </a:r>
            <a:r>
              <a:rPr lang="en-US" sz="2400">
                <a:latin typeface="Times New Roman"/>
                <a:cs typeface="Times New Roman"/>
              </a:rPr>
              <a:t> S.O. </a:t>
            </a:r>
            <a:endParaRPr lang="ru-RU" sz="24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>
                <a:latin typeface="Times New Roman"/>
                <a:cs typeface="Times New Roman"/>
              </a:rPr>
              <a:t>Genome and Natural Language; </a:t>
            </a:r>
            <a:endParaRPr lang="ru-RU" sz="24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>
                <a:latin typeface="Times New Roman"/>
                <a:cs typeface="Times New Roman"/>
              </a:rPr>
              <a:t>how far can the Analogy be extended? // </a:t>
            </a:r>
            <a:endParaRPr lang="ru-RU" sz="24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>
                <a:latin typeface="Times New Roman"/>
                <a:cs typeface="Times New Roman"/>
              </a:rPr>
              <a:t>Gathering in Biosemiotics 6. Salzburg: </a:t>
            </a:r>
            <a:endParaRPr lang="ru-RU" sz="24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>
                <a:latin typeface="Times New Roman"/>
                <a:cs typeface="Times New Roman"/>
              </a:rPr>
              <a:t>Telos-</a:t>
            </a:r>
            <a:r>
              <a:rPr lang="en-US" sz="2400" err="1">
                <a:latin typeface="Times New Roman"/>
                <a:cs typeface="Times New Roman"/>
              </a:rPr>
              <a:t>Philosophische</a:t>
            </a:r>
            <a:r>
              <a:rPr lang="en-US" sz="2400">
                <a:latin typeface="Times New Roman"/>
                <a:cs typeface="Times New Roman"/>
              </a:rPr>
              <a:t> Praxis, 2006</a:t>
            </a:r>
            <a:r>
              <a:rPr lang="ru-RU" sz="2400">
                <a:latin typeface="Times New Roman"/>
                <a:cs typeface="Times New Roman"/>
              </a:rPr>
              <a:t>,</a:t>
            </a:r>
            <a:r>
              <a:rPr lang="en-US" sz="2400">
                <a:latin typeface="Times New Roman"/>
                <a:cs typeface="Times New Roman"/>
              </a:rPr>
              <a:t> 52.</a:t>
            </a: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161794" name="Picture 2" descr="Amazon.com: Seán Ó Nualláin: Books, Biography, Blog, Audiobooks, Kindle"/>
          <p:cNvPicPr>
            <a:picLocks noChangeAspect="1" noChangeArrowheads="1"/>
          </p:cNvPicPr>
          <p:nvPr/>
        </p:nvPicPr>
        <p:blipFill rotWithShape="1">
          <a:blip r:embed="rId3" cstate="print"/>
          <a:srcRect t="3764" r="-1" b="2154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0632662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R.L. </a:t>
            </a:r>
            <a:r>
              <a:rPr lang="en-US" b="1" dirty="0" err="1">
                <a:latin typeface="Times New Roman"/>
                <a:cs typeface="Times New Roman"/>
              </a:rPr>
              <a:t>Jirtle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29635" y="2438400"/>
            <a:ext cx="7503471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Jirtle</a:t>
            </a:r>
            <a:r>
              <a:rPr lang="en-US" sz="2400" dirty="0">
                <a:latin typeface="Times New Roman"/>
                <a:cs typeface="Times New Roman"/>
              </a:rPr>
              <a:t> R.L. Biological Consequences of Divergent Evolution of M6 P/IGF2 R Imprinting // Gathering in Biosemiotics 6. – Salzburg: Telos-</a:t>
            </a:r>
            <a:r>
              <a:rPr lang="en-US" sz="2400" dirty="0" err="1">
                <a:latin typeface="Times New Roman"/>
                <a:cs typeface="Times New Roman"/>
              </a:rPr>
              <a:t>Philosophische</a:t>
            </a:r>
            <a:r>
              <a:rPr lang="en-US" sz="2400" dirty="0">
                <a:latin typeface="Times New Roman"/>
                <a:cs typeface="Times New Roman"/>
              </a:rPr>
              <a:t> Praxis, 2006 a. – P. 22. </a:t>
            </a:r>
            <a:endParaRPr lang="en-US">
              <a:cs typeface="Calibri"/>
            </a:endParaRPr>
          </a:p>
          <a:p>
            <a:r>
              <a:rPr lang="en-US" sz="2400" dirty="0" err="1">
                <a:latin typeface="Times New Roman"/>
                <a:cs typeface="Times New Roman"/>
              </a:rPr>
              <a:t>Jirtle</a:t>
            </a:r>
            <a:r>
              <a:rPr lang="en-US" sz="2400" dirty="0">
                <a:latin typeface="Times New Roman"/>
                <a:cs typeface="Times New Roman"/>
              </a:rPr>
              <a:t> R.L. Nutrition, Epigenetics and Disease Susceptibility // Gathering in Biosemiotics 6. – Salzburg: Telos-</a:t>
            </a:r>
            <a:r>
              <a:rPr lang="en-US" sz="2400" dirty="0" err="1">
                <a:latin typeface="Times New Roman"/>
                <a:cs typeface="Times New Roman"/>
              </a:rPr>
              <a:t>Philosophische</a:t>
            </a:r>
            <a:r>
              <a:rPr lang="en-US" sz="2400" dirty="0">
                <a:latin typeface="Times New Roman"/>
                <a:cs typeface="Times New Roman"/>
              </a:rPr>
              <a:t> Praxis, 2006 b. – P. 42. </a:t>
            </a:r>
          </a:p>
        </p:txBody>
      </p:sp>
      <p:pic>
        <p:nvPicPr>
          <p:cNvPr id="11" name="Содержимое 10" descr="200128_Randy_Jirtle_04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0027" r="548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B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3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ПВ    знак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ПС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ПВ    знак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ПС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7252" y="1050596"/>
            <a:ext cx="7910789" cy="1618489"/>
          </a:xfrm>
        </p:spPr>
        <p:txBody>
          <a:bodyPr anchor="ctr">
            <a:normAutofit fontScale="90000"/>
          </a:bodyPr>
          <a:lstStyle/>
          <a:p>
            <a:r>
              <a:rPr lang="ru-RU" b="1" err="1">
                <a:latin typeface="Times New Roman"/>
                <a:cs typeface="Times New Roman"/>
              </a:rPr>
              <a:t>Лингвоцентрическая</a:t>
            </a:r>
            <a:r>
              <a:rPr lang="ru-RU" b="1">
                <a:latin typeface="Times New Roman"/>
                <a:cs typeface="Times New Roman"/>
              </a:rPr>
              <a:t> семиотика</a:t>
            </a:r>
            <a:br>
              <a:rPr lang="ru-RU" b="1">
                <a:latin typeface="Times New Roman"/>
              </a:rPr>
            </a:br>
            <a:br>
              <a:rPr lang="ru-RU" b="1">
                <a:latin typeface="Times New Roman"/>
              </a:rPr>
            </a:br>
            <a:endParaRPr lang="en-US" b="1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55617" y="2074459"/>
            <a:ext cx="6740018" cy="378043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buNone/>
            </a:pPr>
            <a:r>
              <a:rPr lang="ru-RU" sz="3600" dirty="0">
                <a:latin typeface="Times New Roman"/>
                <a:cs typeface="Times New Roman"/>
              </a:rPr>
              <a:t>             Знаки смысла</a:t>
            </a:r>
            <a:endParaRPr lang="en-US" sz="3600" dirty="0">
              <a:latin typeface="Times New Roman"/>
              <a:cs typeface="Times New Roman"/>
            </a:endParaRPr>
          </a:p>
          <a:p>
            <a:pPr>
              <a:buNone/>
            </a:pPr>
            <a:endParaRPr lang="en-US" sz="320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4600" dirty="0">
                <a:latin typeface="Times New Roman"/>
                <a:cs typeface="Times New Roman"/>
              </a:rPr>
              <a:t>              </a:t>
            </a:r>
            <a:r>
              <a:rPr lang="ru-RU" sz="4600" dirty="0">
                <a:latin typeface="Times New Roman"/>
                <a:cs typeface="Times New Roman"/>
              </a:rPr>
              <a:t> </a:t>
            </a:r>
            <a:r>
              <a:rPr lang="en-US" sz="4600" dirty="0">
                <a:latin typeface="Times New Roman"/>
                <a:cs typeface="Times New Roman"/>
              </a:rPr>
              <a:t>r</a:t>
            </a:r>
          </a:p>
          <a:p>
            <a:pPr>
              <a:buNone/>
            </a:pPr>
            <a:r>
              <a:rPr lang="ru-RU" sz="4600" dirty="0">
                <a:latin typeface="Times New Roman"/>
                <a:cs typeface="Times New Roman"/>
              </a:rPr>
              <a:t>             ПВ    знак</a:t>
            </a:r>
            <a:endParaRPr lang="en-US" sz="46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ru-RU" sz="4600" dirty="0">
                <a:latin typeface="Times New Roman"/>
                <a:cs typeface="Times New Roman"/>
              </a:rPr>
              <a:t>             ПС</a:t>
            </a:r>
            <a:endParaRPr lang="en-US" sz="46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ru-RU" sz="4600" dirty="0">
                <a:latin typeface="Times New Roman"/>
                <a:cs typeface="Times New Roman"/>
              </a:rPr>
              <a:t>              </a:t>
            </a:r>
            <a:r>
              <a:rPr lang="en-US" sz="4600" dirty="0">
                <a:latin typeface="Times New Roman"/>
                <a:cs typeface="Times New Roman"/>
              </a:rPr>
              <a:t>R</a:t>
            </a:r>
            <a:endParaRPr lang="ru-RU" sz="4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cap="all" dirty="0">
                <a:latin typeface="Times New Roman"/>
                <a:cs typeface="Times New Roman"/>
              </a:rPr>
              <a:t>СМЫСЛ – </a:t>
            </a:r>
            <a:r>
              <a:rPr lang="ru-RU" dirty="0" err="1">
                <a:latin typeface="Times New Roman"/>
                <a:cs typeface="Times New Roman"/>
              </a:rPr>
              <a:t>внеположенная</a:t>
            </a:r>
            <a:r>
              <a:rPr lang="ru-RU" dirty="0">
                <a:latin typeface="Times New Roman"/>
                <a:cs typeface="Times New Roman"/>
              </a:rPr>
              <a:t> сущность феномена, оправдывающая его существование, связывая его с более широким пластом реальности (</a:t>
            </a:r>
            <a:r>
              <a:rPr lang="ru-RU" dirty="0" err="1">
                <a:latin typeface="Times New Roman"/>
                <a:cs typeface="Times New Roman"/>
              </a:rPr>
              <a:t>Ю.А.Шрейдер</a:t>
            </a:r>
            <a:r>
              <a:rPr lang="ru-RU" dirty="0"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248167" y="3261815"/>
            <a:ext cx="1009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234519" y="3248167"/>
            <a:ext cx="13648" cy="88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233080" y="3277737"/>
            <a:ext cx="13648" cy="88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209498" y="4164841"/>
            <a:ext cx="1009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3167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977" t="34927" r="13340" b="23501"/>
          <a:stretch>
            <a:fillRect/>
          </a:stretch>
        </p:blipFill>
        <p:spPr bwMode="auto">
          <a:xfrm>
            <a:off x="96839" y="3126582"/>
            <a:ext cx="9385299" cy="2657474"/>
          </a:xfrm>
          <a:prstGeom prst="rect">
            <a:avLst/>
          </a:prstGeom>
        </p:spPr>
      </p:pic>
      <p:pic>
        <p:nvPicPr>
          <p:cNvPr id="8" name="Содержимое 3" descr="Screenshot_2017-11-23-21-10-43-1 (1)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9550400" y="2614613"/>
            <a:ext cx="2397124" cy="3062286"/>
          </a:xfr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682" y="950109"/>
            <a:ext cx="10436148" cy="13553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 err="1">
                <a:solidFill>
                  <a:srgbClr val="FFFFFF"/>
                </a:solidFill>
                <a:latin typeface="Times New Roman"/>
                <a:cs typeface="Times New Roman"/>
              </a:rPr>
              <a:t>Валентина</a:t>
            </a:r>
            <a:r>
              <a:rPr lang="en-US" sz="2600" b="1" kern="1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600" b="1" kern="1200" dirty="0" err="1">
                <a:solidFill>
                  <a:srgbClr val="FFFFFF"/>
                </a:solidFill>
                <a:latin typeface="Times New Roman"/>
                <a:cs typeface="Times New Roman"/>
              </a:rPr>
              <a:t>Вячеславовна</a:t>
            </a:r>
            <a:r>
              <a:rPr lang="en-US" sz="2600" b="1" kern="1200" dirty="0">
                <a:solidFill>
                  <a:srgbClr val="FFFFFF"/>
                </a:solidFill>
                <a:latin typeface="Times New Roman"/>
                <a:cs typeface="Times New Roman"/>
              </a:rPr>
              <a:t> Плахотя</a:t>
            </a:r>
            <a:br>
              <a:rPr lang="en-US" sz="2600" b="1" kern="1200" dirty="0">
                <a:latin typeface="Times New Roman"/>
              </a:rPr>
            </a:br>
            <a:r>
              <a:rPr lang="en-US" sz="2600" b="1" kern="1200" dirty="0">
                <a:solidFill>
                  <a:srgbClr val="FFFFFF"/>
                </a:solidFill>
                <a:latin typeface="Times New Roman"/>
                <a:cs typeface="Times New Roman"/>
              </a:rPr>
              <a:t>2009</a:t>
            </a:r>
            <a:r>
              <a:rPr lang="en-US" sz="2500" b="1" kern="1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500" b="1" kern="1200" dirty="0">
                <a:solidFill>
                  <a:srgbClr val="FFFFFF"/>
                </a:solidFill>
                <a:latin typeface="Times New Roman"/>
                <a:cs typeface="Times New Roman"/>
              </a:rPr>
              <a:t> г.</a:t>
            </a:r>
            <a:br>
              <a:rPr lang="en-US" sz="2500" b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500" kern="12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2500" kern="1200" dirty="0" err="1">
                <a:solidFill>
                  <a:srgbClr val="FFFFFF"/>
                </a:solidFill>
                <a:latin typeface="Times New Roman"/>
                <a:cs typeface="Times New Roman"/>
              </a:rPr>
              <a:t>вопрос</a:t>
            </a:r>
            <a:r>
              <a:rPr lang="en-US" sz="2500" kern="1200" dirty="0">
                <a:solidFill>
                  <a:srgbClr val="FFFFFF"/>
                </a:solidFill>
                <a:latin typeface="Times New Roman"/>
                <a:cs typeface="Times New Roman"/>
              </a:rPr>
              <a:t> 1998</a:t>
            </a:r>
            <a:r>
              <a:rPr lang="ru-RU" sz="2500" kern="1200" dirty="0">
                <a:solidFill>
                  <a:srgbClr val="FFFFFF"/>
                </a:solidFill>
                <a:latin typeface="Times New Roman"/>
                <a:cs typeface="Times New Roman"/>
              </a:rPr>
              <a:t> г.</a:t>
            </a:r>
            <a:r>
              <a:rPr lang="en-US" sz="2500" kern="120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4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D03AB-CEBD-4B90-A13E-F6729196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82" y="885983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Распределение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частот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слов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в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рассказах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Чехова</a:t>
            </a:r>
            <a:br>
              <a:rPr lang="en-US" sz="3000" b="1">
                <a:latin typeface="Times New Roman"/>
              </a:rPr>
            </a:b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орфографии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до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и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после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реформы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 1918 г. (</a:t>
            </a:r>
            <a:r>
              <a:rPr lang="en-US" sz="3000" b="1" err="1">
                <a:solidFill>
                  <a:srgbClr val="FFFFFF"/>
                </a:solidFill>
                <a:latin typeface="Times New Roman"/>
                <a:cs typeface="Times New Roman"/>
              </a:rPr>
              <a:t>Плахотя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, 2008)</a:t>
            </a:r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30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2" name="Straight Connector 4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36A6FDC6-4553-49ED-8B0E-4368172E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7587" t="28203" r="13964" b="17470"/>
          <a:stretch>
            <a:fillRect/>
          </a:stretch>
        </p:blipFill>
        <p:spPr bwMode="auto">
          <a:xfrm>
            <a:off x="6463286" y="3240774"/>
            <a:ext cx="5455917" cy="3441288"/>
          </a:xfrm>
          <a:prstGeom prst="rect">
            <a:avLst/>
          </a:prstGeom>
        </p:spPr>
      </p:pic>
      <p:cxnSp>
        <p:nvCxnSpPr>
          <p:cNvPr id="44" name="Straight Connector 4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A6BC47A6-22F7-4C05-8D8A-959907DE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8227" t="24802" r="17055" b="16839"/>
          <a:stretch>
            <a:fillRect/>
          </a:stretch>
        </p:blipFill>
        <p:spPr bwMode="auto">
          <a:xfrm>
            <a:off x="401795" y="2855443"/>
            <a:ext cx="5445722" cy="3997637"/>
          </a:xfrm>
          <a:prstGeom prst="rect">
            <a:avLst/>
          </a:prstGeom>
        </p:spPr>
      </p:pic>
      <p:sp>
        <p:nvSpPr>
          <p:cNvPr id="13" name="Текст 8">
            <a:extLst>
              <a:ext uri="{FF2B5EF4-FFF2-40B4-BE49-F238E27FC236}">
                <a16:creationId xmlns:a16="http://schemas.microsoft.com/office/drawing/2014/main" id="{9557B4D4-3D2A-464E-8BA5-127E42B11FC5}"/>
              </a:ext>
            </a:extLst>
          </p:cNvPr>
          <p:cNvSpPr txBox="1">
            <a:spLocks/>
          </p:cNvSpPr>
          <p:nvPr/>
        </p:nvSpPr>
        <p:spPr>
          <a:xfrm>
            <a:off x="569995" y="2246444"/>
            <a:ext cx="5622131" cy="531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Общее распределение</a:t>
            </a:r>
            <a:endParaRPr lang="en-US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D751C6B1-9264-42A8-A6F6-C6EF809AE576}"/>
              </a:ext>
            </a:extLst>
          </p:cNvPr>
          <p:cNvSpPr txBox="1">
            <a:spLocks/>
          </p:cNvSpPr>
          <p:nvPr/>
        </p:nvSpPr>
        <p:spPr>
          <a:xfrm>
            <a:off x="7044841" y="2234536"/>
            <a:ext cx="5674765" cy="54534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Фрагмент распределения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7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Биоинформатика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Анализ последовательностей оснований в ДНК и РНК,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аминокислот в белках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Знание и понимание допущений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Проблемы интерпретации 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4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630" y="1884483"/>
            <a:ext cx="7925167" cy="3985428"/>
          </a:xfrm>
        </p:spPr>
        <p:txBody>
          <a:bodyPr anchor="ctr">
            <a:normAutofit/>
          </a:bodyPr>
          <a:lstStyle/>
          <a:p>
            <a:pPr algn="ctr"/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Биосемиотика</a:t>
            </a: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915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52885-B34D-42A6-B6D0-8E02D008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69" y="1193930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Уни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en-US" sz="54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и </a:t>
            </a:r>
            <a:r>
              <a:rPr lang="en-US" sz="54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билатерализм</a:t>
            </a:r>
            <a:r>
              <a:rPr lang="en-US" sz="54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в </a:t>
            </a:r>
            <a:r>
              <a:rPr lang="en-US" sz="54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биосемиотике</a:t>
            </a:r>
            <a:endParaRPr lang="en-US" sz="5400" kern="1200" dirty="0" err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5400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73BEAB-14D8-4BDE-A6FB-DEA754DB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43274" y="2427541"/>
            <a:ext cx="1025035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58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8610" y="2416445"/>
            <a:ext cx="6753534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err="1">
                <a:latin typeface="Times New Roman"/>
                <a:cs typeface="Times New Roman"/>
              </a:rPr>
              <a:t>Унилатерализм</a:t>
            </a:r>
            <a:r>
              <a:rPr lang="ru-RU" b="1">
                <a:latin typeface="Times New Roman"/>
                <a:cs typeface="Times New Roman"/>
              </a:rPr>
              <a:t> </a:t>
            </a:r>
            <a:r>
              <a:rPr lang="ru-RU" b="1" err="1">
                <a:latin typeface="Times New Roman"/>
                <a:cs typeface="Times New Roman"/>
              </a:rPr>
              <a:t>Пирсовской</a:t>
            </a:r>
            <a:r>
              <a:rPr lang="ru-RU" b="1">
                <a:latin typeface="Times New Roman"/>
                <a:cs typeface="Times New Roman"/>
              </a:rPr>
              <a:t> семиотики</a:t>
            </a:r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857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0" y="1050596"/>
            <a:ext cx="7474935" cy="1651661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Соотношение языка и кода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>
                <a:latin typeface="Times New Roman"/>
                <a:cs typeface="Times New Roman"/>
              </a:rPr>
              <a:t>Техника</a:t>
            </a:r>
            <a:endParaRPr lang="ru-RU">
              <a:cs typeface="Calibri"/>
            </a:endParaRPr>
          </a:p>
          <a:p>
            <a:r>
              <a:rPr lang="ru-RU" sz="3200">
                <a:latin typeface="Times New Roman"/>
                <a:cs typeface="Times New Roman"/>
              </a:rPr>
              <a:t>Психология</a:t>
            </a:r>
          </a:p>
          <a:p>
            <a:r>
              <a:rPr lang="ru-RU" sz="3200">
                <a:latin typeface="Times New Roman"/>
                <a:cs typeface="Times New Roman"/>
              </a:rPr>
              <a:t>Лингвистика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012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90414" y="640080"/>
            <a:ext cx="4758458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eorgia"/>
              </a:rPr>
              <a:t>Ю.М. </a:t>
            </a:r>
            <a:r>
              <a:rPr lang="en-US" sz="4600" b="1" dirty="0" err="1">
                <a:latin typeface="Georgia"/>
              </a:rPr>
              <a:t>Лотман</a:t>
            </a:r>
            <a:br>
              <a:rPr lang="en-US" sz="4600" b="1" dirty="0">
                <a:latin typeface="Georgia"/>
              </a:rPr>
            </a:br>
            <a:r>
              <a:rPr lang="en-US" sz="4600" b="1" dirty="0">
                <a:latin typeface="Georgia"/>
              </a:rPr>
              <a:t>(1922-1993)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353504" y="4636008"/>
            <a:ext cx="5533696" cy="15727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 b="1" dirty="0" err="1">
                <a:latin typeface="Times New Roman"/>
                <a:cs typeface="Times New Roman"/>
              </a:rPr>
              <a:t>Культура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как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постоянный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перевод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непереводимого</a:t>
            </a:r>
            <a:endParaRPr lang="ru-RU" sz="3200" b="1" dirty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ru-RU" sz="3200" b="1" dirty="0">
                <a:latin typeface="Times New Roman"/>
                <a:cs typeface="Times New Roman"/>
              </a:rPr>
              <a:t>Коннотации и вторичные моделирующие системы?</a:t>
            </a:r>
          </a:p>
        </p:txBody>
      </p:sp>
      <p:pic>
        <p:nvPicPr>
          <p:cNvPr id="10" name="Содержимое 9" descr="Лотман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7950" r="-1" b="7950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cs typeface="Calibri Light"/>
              </a:rPr>
              <a:t>Биосемиотика. Кодовая биология М. </a:t>
            </a:r>
            <a:r>
              <a:rPr lang="ru-RU" sz="3600" b="1" dirty="0" err="1">
                <a:latin typeface="Times New Roman"/>
                <a:cs typeface="Calibri Light"/>
              </a:rPr>
              <a:t>Бабьери</a:t>
            </a:r>
            <a:endParaRPr lang="en-US" sz="3600" b="1" dirty="0" err="1">
              <a:latin typeface="Times New Roman"/>
              <a:cs typeface="Calibri Light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 descr="Marcello_Barbieri.jpg"/>
          <p:cNvPicPr>
            <a:picLocks noChangeAspect="1"/>
          </p:cNvPicPr>
          <p:nvPr/>
        </p:nvPicPr>
        <p:blipFill rotWithShape="1">
          <a:blip r:embed="rId3" cstate="print"/>
          <a:srcRect r="9397" b="-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253954" name="Picture 2" descr="The Organic Codes : An Introduction to Semantic Biology by Marcello Barbieri  (2002, Trade Paperback) for sale online | eBay"/>
          <p:cNvPicPr>
            <a:picLocks noChangeAspect="1" noChangeArrowheads="1"/>
          </p:cNvPicPr>
          <p:nvPr/>
        </p:nvPicPr>
        <p:blipFill rotWithShape="1">
          <a:blip r:embed="rId4" cstate="print"/>
          <a:srcRect r="-3" b="12113"/>
          <a:stretch/>
        </p:blipFill>
        <p:spPr bwMode="auto">
          <a:xfrm>
            <a:off x="4226837" y="1721922"/>
            <a:ext cx="3420596" cy="4520560"/>
          </a:xfrm>
          <a:prstGeom prst="rect">
            <a:avLst/>
          </a:prstGeom>
          <a:noFill/>
        </p:spPr>
      </p:pic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309348" y="2020824"/>
            <a:ext cx="3430512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de-DE" sz="3200">
                <a:latin typeface="Times New Roman"/>
                <a:cs typeface="Times New Roman"/>
              </a:rPr>
              <a:t>Marcello Barbieri</a:t>
            </a: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>
                <a:latin typeface="Times New Roman"/>
                <a:cs typeface="Times New Roman"/>
              </a:rPr>
              <a:t>Code-biology </a:t>
            </a: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err="1">
                <a:latin typeface="Times New Roman"/>
                <a:cs typeface="Times New Roman"/>
              </a:rPr>
              <a:t>Гистонный</a:t>
            </a:r>
            <a:r>
              <a:rPr lang="ru-RU" sz="3200">
                <a:latin typeface="Times New Roman"/>
                <a:cs typeface="Times New Roman"/>
              </a:rPr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350103280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988" y="1050596"/>
            <a:ext cx="8040186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Слово и Словесность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13479" y="2969470"/>
            <a:ext cx="816958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200">
                <a:latin typeface="Times New Roman"/>
                <a:cs typeface="Times New Roman"/>
              </a:rPr>
              <a:t>Слово как единство языка и речи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4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87" y="1227383"/>
            <a:ext cx="4523360" cy="4480726"/>
          </a:xfrm>
        </p:spPr>
        <p:txBody>
          <a:bodyPr>
            <a:normAutofit/>
          </a:bodyPr>
          <a:lstStyle/>
          <a:p>
            <a:pPr algn="r"/>
            <a:r>
              <a:rPr lang="ru-RU" sz="3100" b="1">
                <a:latin typeface="Times New Roman"/>
                <a:cs typeface="Times New Roman"/>
              </a:rPr>
              <a:t>Международная ассоциация семиотических исследований,</a:t>
            </a:r>
            <a:br>
              <a:rPr lang="ru-RU" sz="3100" b="1">
                <a:latin typeface="Times New Roman"/>
                <a:cs typeface="Times New Roman"/>
              </a:rPr>
            </a:br>
            <a:r>
              <a:rPr lang="ru-RU" sz="3100" b="1">
                <a:latin typeface="Times New Roman"/>
                <a:cs typeface="Times New Roman"/>
              </a:rPr>
              <a:t>1969 г.</a:t>
            </a:r>
            <a:br>
              <a:rPr lang="ru-RU" sz="3100" b="1">
                <a:latin typeface="Times New Roman"/>
                <a:cs typeface="Times New Roman"/>
              </a:rPr>
            </a:br>
            <a:r>
              <a:rPr lang="en-US" sz="3100" b="1">
                <a:latin typeface="Times New Roman"/>
                <a:cs typeface="Times New Roman"/>
              </a:rPr>
              <a:t>International</a:t>
            </a:r>
            <a:br>
              <a:rPr lang="en-US" sz="3100" b="1">
                <a:latin typeface="Times New Roman"/>
                <a:cs typeface="Times New Roman"/>
              </a:rPr>
            </a:br>
            <a:r>
              <a:rPr lang="en-US" sz="3100" b="1">
                <a:latin typeface="Times New Roman"/>
                <a:cs typeface="Times New Roman"/>
              </a:rPr>
              <a:t>Association</a:t>
            </a:r>
            <a:br>
              <a:rPr lang="en-US" sz="3100" b="1">
                <a:latin typeface="Times New Roman"/>
                <a:cs typeface="Times New Roman"/>
              </a:rPr>
            </a:br>
            <a:r>
              <a:rPr lang="en-US" sz="3100" b="1">
                <a:latin typeface="Times New Roman"/>
                <a:cs typeface="Times New Roman"/>
              </a:rPr>
              <a:t>for Semiotic Studies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ru-RU" b="1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Роман Якобсон</a:t>
            </a: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Томас </a:t>
            </a:r>
            <a:r>
              <a:rPr lang="ru-RU" b="1" err="1">
                <a:latin typeface="Times New Roman"/>
                <a:cs typeface="Times New Roman"/>
              </a:rPr>
              <a:t>Себеок</a:t>
            </a:r>
            <a:endParaRPr lang="ru-RU" b="1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Юрий Лотман</a:t>
            </a: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…….</a:t>
            </a: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Конгрессы </a:t>
            </a:r>
            <a:r>
              <a:rPr lang="en-US" b="1">
                <a:latin typeface="Times New Roman"/>
                <a:cs typeface="Times New Roman"/>
              </a:rPr>
              <a:t>IASS-AIS</a:t>
            </a:r>
            <a:endParaRPr lang="ru-RU" b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59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2615" y="1135398"/>
            <a:ext cx="7321805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Христос как Бог-слово 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30691" y="3415168"/>
            <a:ext cx="792882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err="1">
                <a:latin typeface="Times New Roman"/>
                <a:cs typeface="Times New Roman"/>
              </a:rPr>
              <a:t>Унилатерализм</a:t>
            </a:r>
            <a:r>
              <a:rPr lang="ru-RU" sz="3200">
                <a:latin typeface="Times New Roman"/>
                <a:cs typeface="Times New Roman"/>
              </a:rPr>
              <a:t> христианства и словесности.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39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459" y="2761502"/>
            <a:ext cx="6869772" cy="161848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err="1">
                <a:latin typeface="Times New Roman"/>
                <a:cs typeface="Times New Roman"/>
              </a:rPr>
              <a:t>Билатерализм</a:t>
            </a:r>
            <a:r>
              <a:rPr lang="ru-RU" b="1">
                <a:latin typeface="Times New Roman"/>
                <a:cs typeface="Times New Roman"/>
              </a:rPr>
              <a:t> неоплатонического символа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900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14653" y="479760"/>
            <a:ext cx="4523360" cy="1518991"/>
          </a:xfrm>
        </p:spPr>
        <p:txBody>
          <a:bodyPr>
            <a:normAutofit/>
          </a:bodyPr>
          <a:lstStyle/>
          <a:p>
            <a:pPr algn="ctr"/>
            <a:r>
              <a:rPr lang="ru-RU" sz="3100" b="1">
                <a:latin typeface="Times New Roman"/>
                <a:cs typeface="Times New Roman"/>
              </a:rPr>
              <a:t>Этимология символа</a:t>
            </a:r>
            <a:endParaRPr lang="en-US" sz="3100">
              <a:ea typeface="+mj-lt"/>
              <a:cs typeface="+mj-lt"/>
            </a:endParaRPr>
          </a:p>
          <a:p>
            <a:pPr algn="r"/>
            <a:endParaRPr lang="en-US" sz="31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40740" y="1137446"/>
            <a:ext cx="9683885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ru-RU" b="1">
                <a:latin typeface="Times New Roman"/>
                <a:cs typeface="Times New Roman"/>
              </a:rPr>
              <a:t>Этимология символа и «ключ-замок»</a:t>
            </a:r>
            <a:endParaRPr lang="ru-RU">
              <a:ea typeface="+mn-lt"/>
              <a:cs typeface="+mn-lt"/>
            </a:endParaRPr>
          </a:p>
          <a:p>
            <a:pPr marL="0" indent="0" algn="just">
              <a:buNone/>
            </a:pPr>
            <a:endParaRPr lang="ru-RU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ru-RU">
                <a:latin typeface="Times New Roman"/>
                <a:cs typeface="Times New Roman"/>
              </a:rPr>
              <a:t>В Древней Греции существовал такой обычай: друзья, расставаясь, брали какой-нибудь предмет (глиняную лампадку, статуэтку или навощенную дощечку с какой-либо надписью) и разламывали пополам. По прошествии долгих лет эти друзья или же их потомки при встрече могли узнать друг друга, убедившись, что обе части соединяются и образуют единое целое - символ.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91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4694C-96ED-4650-AA7A-95F96FFEC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2" y="6303"/>
            <a:ext cx="9040804" cy="1628097"/>
          </a:xfrm>
        </p:spPr>
        <p:txBody>
          <a:bodyPr anchor="b">
            <a:normAutofit/>
          </a:bodyPr>
          <a:lstStyle/>
          <a:p>
            <a:pPr algn="ctr"/>
            <a:r>
              <a:rPr lang="ru-RU" sz="3000" b="1" dirty="0" err="1">
                <a:latin typeface="Times New Roman"/>
                <a:cs typeface="Times New Roman"/>
              </a:rPr>
              <a:t>Билатералистическая</a:t>
            </a:r>
            <a:r>
              <a:rPr lang="ru-RU" sz="3000" b="1" dirty="0">
                <a:latin typeface="Times New Roman"/>
                <a:cs typeface="Times New Roman"/>
              </a:rPr>
              <a:t> клиническая семиотика А.А. </a:t>
            </a:r>
            <a:r>
              <a:rPr lang="ru-RU" sz="3000" b="1" dirty="0" err="1">
                <a:latin typeface="Times New Roman"/>
                <a:cs typeface="Times New Roman"/>
              </a:rPr>
              <a:t>Креля</a:t>
            </a:r>
            <a:endParaRPr lang="ru-RU" sz="3000">
              <a:ea typeface="+mj-lt"/>
              <a:cs typeface="+mj-lt"/>
            </a:endParaRPr>
          </a:p>
          <a:p>
            <a:pPr algn="ctr"/>
            <a:endParaRPr lang="ru-RU" sz="3000" dirty="0">
              <a:cs typeface="Calibri Light"/>
            </a:endParaRPr>
          </a:p>
        </p:txBody>
      </p:sp>
      <p:pic>
        <p:nvPicPr>
          <p:cNvPr id="5" name="Рисунок 4" descr="Изображение выглядит как небо, вода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F9DDBCF-3F5C-4041-A841-E81967E43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158" r="2890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D38BC-2BD0-4544-87A6-D1AD5CD46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474" y="2706624"/>
            <a:ext cx="7775109" cy="34838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/>
                <a:cs typeface="Times New Roman"/>
              </a:rPr>
              <a:t>Шарыпова</a:t>
            </a:r>
            <a:r>
              <a:rPr lang="en-US" dirty="0">
                <a:latin typeface="Times New Roman"/>
                <a:cs typeface="Times New Roman"/>
              </a:rPr>
              <a:t> </a:t>
            </a:r>
            <a:r>
              <a:rPr lang="ru-RU" dirty="0">
                <a:latin typeface="Times New Roman"/>
                <a:cs typeface="Times New Roman"/>
              </a:rPr>
              <a:t>Е.Г.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РЕКОНСТРУКЦИЯ ПОНЯТИЯ «КЛИНИЧЕСКАЯ СЕМИОТИКА» ПО АЛЕКСАНДРУ АЛЕКСАНДРОВИЧУ КРЕЛЮ </a:t>
            </a:r>
            <a:r>
              <a:rPr lang="en-US" dirty="0">
                <a:latin typeface="Times New Roman"/>
                <a:cs typeface="Times New Roman"/>
              </a:rPr>
              <a:t>// </a:t>
            </a:r>
            <a:r>
              <a:rPr lang="ru-RU" dirty="0">
                <a:latin typeface="Times New Roman"/>
                <a:cs typeface="Times New Roman"/>
              </a:rPr>
              <a:t>Философские проблемы биологии и медицины. </a:t>
            </a:r>
            <a:r>
              <a:rPr lang="ru-RU" dirty="0" err="1">
                <a:latin typeface="Times New Roman"/>
                <a:cs typeface="Times New Roman"/>
              </a:rPr>
              <a:t>Вып</a:t>
            </a:r>
            <a:r>
              <a:rPr lang="ru-RU" dirty="0">
                <a:latin typeface="Times New Roman"/>
                <a:cs typeface="Times New Roman"/>
              </a:rPr>
              <a:t>. 4. Фундаментальное и прикладное. М., </a:t>
            </a:r>
            <a:r>
              <a:rPr lang="ru-RU" dirty="0" err="1">
                <a:latin typeface="Times New Roman"/>
                <a:cs typeface="Times New Roman"/>
              </a:rPr>
              <a:t>Принтберри</a:t>
            </a:r>
            <a:r>
              <a:rPr lang="ru-RU" dirty="0">
                <a:latin typeface="Times New Roman"/>
                <a:cs typeface="Times New Roman"/>
              </a:rPr>
              <a:t>, 2010. c. 336-337.</a:t>
            </a:r>
            <a:endParaRPr lang="en-US" dirty="0">
              <a:ea typeface="+mn-lt"/>
              <a:cs typeface="+mn-lt"/>
            </a:endParaRPr>
          </a:p>
          <a:p>
            <a:endParaRPr lang="ru-RU" sz="2200">
              <a:ea typeface="+mn-lt"/>
              <a:cs typeface="+mn-lt"/>
            </a:endParaRPr>
          </a:p>
          <a:p>
            <a:r>
              <a:rPr lang="de-DE" sz="2200" dirty="0">
                <a:latin typeface="Times New Roman"/>
                <a:cs typeface="Times New Roman"/>
                <a:hlinkClick r:id="rId4"/>
              </a:rPr>
              <a:t>https://www.youtube.com/watch?v=u4bG5vD6-Z0</a:t>
            </a:r>
            <a:r>
              <a:rPr lang="de-DE" sz="2200" dirty="0">
                <a:latin typeface="Times New Roman"/>
                <a:cs typeface="Times New Roman"/>
              </a:rPr>
              <a:t> </a:t>
            </a:r>
            <a:endParaRPr lang="ru-RU" sz="2200" dirty="0">
              <a:ea typeface="+mn-lt"/>
              <a:cs typeface="+mn-lt"/>
            </a:endParaRPr>
          </a:p>
          <a:p>
            <a:endParaRPr lang="ru-RU" sz="2200">
              <a:cs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2C44B5-4AE3-4496-8902-7E416F0D2654}"/>
              </a:ext>
            </a:extLst>
          </p:cNvPr>
          <p:cNvSpPr/>
          <p:nvPr/>
        </p:nvSpPr>
        <p:spPr>
          <a:xfrm>
            <a:off x="-5167" y="6174782"/>
            <a:ext cx="4894882" cy="774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7FAD0C1-C64F-4989-84E5-F84665643080}"/>
              </a:ext>
            </a:extLst>
          </p:cNvPr>
          <p:cNvSpPr txBox="1">
            <a:spLocks noChangeArrowheads="1"/>
          </p:cNvSpPr>
          <p:nvPr/>
        </p:nvSpPr>
        <p:spPr>
          <a:xfrm>
            <a:off x="-21445" y="6344573"/>
            <a:ext cx="4715225" cy="434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Елена Георгиевна</a:t>
            </a:r>
            <a:r>
              <a:rPr lang="ru-RU" sz="9600" b="1" dirty="0">
                <a:latin typeface="Times New Roman"/>
                <a:cs typeface="Times New Roman"/>
              </a:rPr>
              <a:t> </a:t>
            </a:r>
            <a:r>
              <a:rPr lang="ru-RU" sz="9600" b="1" dirty="0" err="1">
                <a:latin typeface="Times New Roman"/>
                <a:cs typeface="Times New Roman"/>
              </a:rPr>
              <a:t>Атнагулова</a:t>
            </a:r>
            <a:endParaRPr lang="ru-RU" sz="9600" b="1" dirty="0">
              <a:latin typeface="Times New Roman"/>
              <a:cs typeface="Times New Roman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endParaRPr lang="ru-RU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51908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69" y="710983"/>
            <a:ext cx="6518720" cy="15083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latin typeface="Times New Roman"/>
                <a:cs typeface="Times New Roman"/>
              </a:rPr>
              <a:t>Клиническая</a:t>
            </a:r>
            <a:r>
              <a:rPr lang="en-US" sz="4000" b="1" dirty="0"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cs typeface="Times New Roman"/>
              </a:rPr>
              <a:t>семиотика</a:t>
            </a:r>
            <a:r>
              <a:rPr lang="en-US" sz="4000" b="1" dirty="0">
                <a:latin typeface="Times New Roman"/>
                <a:cs typeface="Times New Roman"/>
              </a:rPr>
              <a:t> А.А. </a:t>
            </a:r>
            <a:r>
              <a:rPr lang="en-US" sz="4000" b="1" dirty="0" err="1">
                <a:latin typeface="Times New Roman"/>
                <a:cs typeface="Times New Roman"/>
              </a:rPr>
              <a:t>Креля</a:t>
            </a:r>
            <a:endParaRPr lang="en-US" sz="40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Вариант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клинического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течения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Его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соотнесение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симптомами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  <a:hlinkClick r:id="rId3"/>
              </a:rPr>
              <a:t>https://www.youtube.com/watch?v=u4bG5vD6-Z0</a:t>
            </a:r>
            <a:r>
              <a:rPr lang="en-US" dirty="0">
                <a:latin typeface="Times New Roman"/>
                <a:cs typeface="Times New Roman"/>
              </a:rPr>
              <a:t> </a:t>
            </a:r>
          </a:p>
        </p:txBody>
      </p:sp>
      <p:pic>
        <p:nvPicPr>
          <p:cNvPr id="12" name="Содержимое 11" descr="Без названия (1)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2809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750083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latin typeface="Times New Roman"/>
                <a:cs typeface="Times New Roman"/>
              </a:rPr>
              <a:t>Экологический</a:t>
            </a:r>
            <a:r>
              <a:rPr lang="en-US" sz="5400" b="1" dirty="0">
                <a:latin typeface="Times New Roman"/>
                <a:cs typeface="Times New Roman"/>
              </a:rPr>
              <a:t> </a:t>
            </a:r>
            <a:r>
              <a:rPr lang="en-US" sz="5400" b="1" dirty="0" err="1">
                <a:latin typeface="Times New Roman"/>
                <a:cs typeface="Times New Roman"/>
              </a:rPr>
              <a:t>код</a:t>
            </a:r>
            <a:endParaRPr lang="en-US" sz="5400" b="1">
              <a:latin typeface="Times New Roman"/>
              <a:cs typeface="Times New Roman"/>
            </a:endParaRPr>
          </a:p>
        </p:txBody>
      </p:sp>
      <p:pic>
        <p:nvPicPr>
          <p:cNvPr id="9" name="Содержимое 8" descr="zlat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101" r="457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64543" y="3287810"/>
            <a:ext cx="787843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  </a:t>
            </a:r>
            <a:r>
              <a:rPr lang="en-US" sz="3200" dirty="0" err="1">
                <a:latin typeface="Times New Roman"/>
                <a:cs typeface="Times New Roman"/>
              </a:rPr>
              <a:t>Экосемиотика</a:t>
            </a:r>
          </a:p>
          <a:p>
            <a:pPr indent="-457200"/>
            <a:endParaRPr lang="en-US" sz="3200" dirty="0">
              <a:latin typeface="Times New Roman"/>
              <a:cs typeface="Times New Roman"/>
            </a:endParaRPr>
          </a:p>
          <a:p>
            <a:pPr marL="457200" indent="-457200"/>
            <a:r>
              <a:rPr lang="en-US" sz="3200" dirty="0" err="1">
                <a:latin typeface="Times New Roman"/>
                <a:cs typeface="Times New Roman"/>
              </a:rPr>
              <a:t>Левич</a:t>
            </a:r>
            <a:r>
              <a:rPr lang="en-US" sz="3200" dirty="0">
                <a:latin typeface="Times New Roman"/>
                <a:cs typeface="Times New Roman"/>
              </a:rPr>
              <a:t> А.П. </a:t>
            </a:r>
            <a:r>
              <a:rPr lang="en-US" sz="3200" dirty="0" err="1">
                <a:latin typeface="Times New Roman"/>
                <a:cs typeface="Times New Roman"/>
              </a:rPr>
              <a:t>Семиотические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структуры</a:t>
            </a:r>
            <a:r>
              <a:rPr lang="en-US" sz="3200" dirty="0">
                <a:latin typeface="Times New Roman"/>
                <a:cs typeface="Times New Roman"/>
              </a:rPr>
              <a:t> в </a:t>
            </a:r>
            <a:r>
              <a:rPr lang="en-US" sz="3200" dirty="0" err="1">
                <a:latin typeface="Times New Roman"/>
                <a:cs typeface="Times New Roman"/>
              </a:rPr>
              <a:t>экологии</a:t>
            </a:r>
            <a:r>
              <a:rPr lang="en-US" sz="3200" dirty="0">
                <a:latin typeface="Times New Roman"/>
                <a:cs typeface="Times New Roman"/>
              </a:rPr>
              <a:t>, </a:t>
            </a:r>
            <a:r>
              <a:rPr lang="en-US" sz="3200" dirty="0" err="1">
                <a:latin typeface="Times New Roman"/>
                <a:cs typeface="Times New Roman"/>
              </a:rPr>
              <a:t>или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существует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ли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экологический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код</a:t>
            </a:r>
            <a:r>
              <a:rPr lang="en-US" sz="3200" dirty="0">
                <a:latin typeface="Times New Roman"/>
                <a:cs typeface="Times New Roman"/>
              </a:rPr>
              <a:t>? // </a:t>
            </a:r>
            <a:r>
              <a:rPr lang="en-US" sz="3200" dirty="0" err="1">
                <a:latin typeface="Times New Roman"/>
                <a:cs typeface="Times New Roman"/>
              </a:rPr>
              <a:t>Человек</a:t>
            </a:r>
            <a:r>
              <a:rPr lang="en-US" sz="3200" dirty="0">
                <a:latin typeface="Times New Roman"/>
                <a:cs typeface="Times New Roman"/>
              </a:rPr>
              <a:t> и </a:t>
            </a:r>
            <a:r>
              <a:rPr lang="en-US" sz="3200" dirty="0" err="1">
                <a:latin typeface="Times New Roman"/>
                <a:cs typeface="Times New Roman"/>
              </a:rPr>
              <a:t>биосфера</a:t>
            </a:r>
            <a:r>
              <a:rPr lang="en-US" sz="3200" dirty="0">
                <a:latin typeface="Times New Roman"/>
                <a:cs typeface="Times New Roman"/>
              </a:rPr>
              <a:t>. М.: </a:t>
            </a:r>
            <a:r>
              <a:rPr lang="en-US" sz="3200" dirty="0" err="1">
                <a:latin typeface="Times New Roman"/>
                <a:cs typeface="Times New Roman"/>
              </a:rPr>
              <a:t>Изд-во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Моск</a:t>
            </a:r>
            <a:r>
              <a:rPr lang="en-US" sz="3200" dirty="0">
                <a:latin typeface="Times New Roman"/>
                <a:cs typeface="Times New Roman"/>
              </a:rPr>
              <a:t>. </a:t>
            </a:r>
            <a:r>
              <a:rPr lang="en-US" sz="3200" dirty="0" err="1">
                <a:latin typeface="Times New Roman"/>
                <a:cs typeface="Times New Roman"/>
              </a:rPr>
              <a:t>ун-та</a:t>
            </a:r>
            <a:r>
              <a:rPr lang="en-US" sz="3200" dirty="0">
                <a:latin typeface="Times New Roman"/>
                <a:cs typeface="Times New Roman"/>
              </a:rPr>
              <a:t>. 1983. Вып.8. С. 68-77.</a:t>
            </a:r>
            <a:endParaRPr lang="en-US" sz="3200" dirty="0">
              <a:cs typeface="Calibri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899592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0195" y="329184"/>
            <a:ext cx="8134439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>
                <a:latin typeface="Times New Roman"/>
                <a:cs typeface="Times New Roman"/>
              </a:rPr>
              <a:t>В.В. </a:t>
            </a:r>
            <a:r>
              <a:rPr lang="en-US" sz="4200" b="1" dirty="0" err="1">
                <a:latin typeface="Times New Roman"/>
                <a:cs typeface="Times New Roman"/>
              </a:rPr>
              <a:t>Налимов</a:t>
            </a:r>
            <a:r>
              <a:rPr lang="en-US" sz="4200" b="1" dirty="0">
                <a:latin typeface="Times New Roman"/>
                <a:cs typeface="Times New Roman"/>
              </a:rPr>
              <a:t> </a:t>
            </a:r>
            <a:br>
              <a:rPr lang="en-US" sz="4200" b="1" dirty="0">
                <a:latin typeface="Times New Roman"/>
                <a:cs typeface="Times New Roman"/>
              </a:rPr>
            </a:br>
            <a:r>
              <a:rPr lang="en-US" sz="4200" b="1" dirty="0">
                <a:latin typeface="Times New Roman"/>
                <a:cs typeface="Times New Roman"/>
              </a:rPr>
              <a:t>о </a:t>
            </a:r>
            <a:r>
              <a:rPr lang="en-US" sz="4200" b="1" dirty="0" err="1">
                <a:latin typeface="Times New Roman"/>
                <a:cs typeface="Times New Roman"/>
              </a:rPr>
              <a:t>многомерном</a:t>
            </a:r>
            <a:r>
              <a:rPr lang="en-US" sz="4200" b="1" dirty="0">
                <a:latin typeface="Times New Roman"/>
                <a:cs typeface="Times New Roman"/>
              </a:rPr>
              <a:t> </a:t>
            </a:r>
            <a:r>
              <a:rPr lang="en-US" sz="4200" b="1" dirty="0" err="1">
                <a:latin typeface="Times New Roman"/>
                <a:cs typeface="Times New Roman"/>
              </a:rPr>
              <a:t>планировании</a:t>
            </a:r>
            <a:endParaRPr lang="en-US" sz="4200" b="1">
              <a:latin typeface="Times New Roman"/>
              <a:cs typeface="Times New Roman"/>
            </a:endParaRPr>
          </a:p>
        </p:txBody>
      </p:sp>
      <p:pic>
        <p:nvPicPr>
          <p:cNvPr id="9" name="Содержимое 8" descr="9golikova-200.g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5550" r="1534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34365" y="2706624"/>
            <a:ext cx="7979456" cy="38196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/>
            <a:r>
              <a:rPr lang="en-US" sz="2600" dirty="0" err="1">
                <a:latin typeface="Times New Roman"/>
                <a:cs typeface="Times New Roman"/>
              </a:rPr>
              <a:t>Ранговые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распределения</a:t>
            </a:r>
            <a:r>
              <a:rPr lang="en-US" sz="2600" dirty="0">
                <a:latin typeface="Times New Roman"/>
                <a:cs typeface="Times New Roman"/>
              </a:rPr>
              <a:t> и </a:t>
            </a:r>
            <a:r>
              <a:rPr lang="en-US" sz="2600" dirty="0" err="1">
                <a:latin typeface="Times New Roman"/>
                <a:cs typeface="Times New Roman"/>
              </a:rPr>
              <a:t>закон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Лотмана</a:t>
            </a:r>
            <a:r>
              <a:rPr lang="en-US" sz="2600" dirty="0">
                <a:latin typeface="Times New Roman"/>
                <a:cs typeface="Times New Roman"/>
              </a:rPr>
              <a:t>  </a:t>
            </a:r>
            <a:endParaRPr lang="ru-RU" sz="2600">
              <a:cs typeface="Calibri"/>
            </a:endParaRPr>
          </a:p>
          <a:p>
            <a:pPr marL="342900" indent="-342900" algn="just">
              <a:buFont typeface="Arial"/>
            </a:pPr>
            <a:r>
              <a:rPr lang="en-US" sz="2600" dirty="0" err="1">
                <a:latin typeface="Times New Roman"/>
                <a:cs typeface="Times New Roman"/>
              </a:rPr>
              <a:t>Чебанов</a:t>
            </a:r>
            <a:r>
              <a:rPr lang="en-US" sz="2600" dirty="0">
                <a:latin typeface="Times New Roman"/>
                <a:cs typeface="Times New Roman"/>
              </a:rPr>
              <a:t> С.В. </a:t>
            </a:r>
            <a:r>
              <a:rPr lang="en-US" sz="2600" i="1" dirty="0" err="1">
                <a:latin typeface="Times New Roman"/>
                <a:cs typeface="Times New Roman"/>
              </a:rPr>
              <a:t>Оптимальность</a:t>
            </a:r>
            <a:r>
              <a:rPr lang="en-US" sz="2600" i="1" dirty="0">
                <a:latin typeface="Times New Roman"/>
                <a:cs typeface="Times New Roman"/>
              </a:rPr>
              <a:t> и </a:t>
            </a:r>
            <a:r>
              <a:rPr lang="en-US" sz="2600" i="1" dirty="0" err="1">
                <a:latin typeface="Times New Roman"/>
                <a:cs typeface="Times New Roman"/>
              </a:rPr>
              <a:t>экстремальность</a:t>
            </a:r>
            <a:r>
              <a:rPr lang="en-US" sz="2600" i="1" dirty="0">
                <a:latin typeface="Times New Roman"/>
                <a:cs typeface="Times New Roman"/>
              </a:rPr>
              <a:t> в </a:t>
            </a:r>
            <a:r>
              <a:rPr lang="en-US" sz="2600" i="1" dirty="0" err="1">
                <a:latin typeface="Times New Roman"/>
                <a:cs typeface="Times New Roman"/>
              </a:rPr>
              <a:t>культуре</a:t>
            </a:r>
            <a:r>
              <a:rPr lang="en-US" sz="2600" i="1" dirty="0">
                <a:latin typeface="Times New Roman"/>
                <a:cs typeface="Times New Roman"/>
              </a:rPr>
              <a:t>, </a:t>
            </a:r>
            <a:r>
              <a:rPr lang="en-US" sz="2600" i="1" dirty="0" err="1">
                <a:latin typeface="Times New Roman"/>
                <a:cs typeface="Times New Roman"/>
              </a:rPr>
              <a:t>ципфиада</a:t>
            </a:r>
            <a:r>
              <a:rPr lang="en-US" sz="2600" i="1" dirty="0">
                <a:latin typeface="Times New Roman"/>
                <a:cs typeface="Times New Roman"/>
              </a:rPr>
              <a:t> и </a:t>
            </a:r>
            <a:r>
              <a:rPr lang="en-US" sz="2600" i="1" dirty="0" err="1">
                <a:latin typeface="Times New Roman"/>
                <a:cs typeface="Times New Roman"/>
              </a:rPr>
              <a:t>закон</a:t>
            </a:r>
            <a:r>
              <a:rPr lang="en-US" sz="2600" i="1" dirty="0">
                <a:latin typeface="Times New Roman"/>
                <a:cs typeface="Times New Roman"/>
              </a:rPr>
              <a:t> </a:t>
            </a:r>
            <a:r>
              <a:rPr lang="en-US" sz="2600" i="1" dirty="0" err="1">
                <a:latin typeface="Times New Roman"/>
                <a:cs typeface="Times New Roman"/>
              </a:rPr>
              <a:t>Лотмана</a:t>
            </a:r>
            <a:r>
              <a:rPr lang="en-US" sz="2600" dirty="0">
                <a:latin typeface="Times New Roman"/>
                <a:cs typeface="Times New Roman"/>
              </a:rPr>
              <a:t> // </a:t>
            </a:r>
            <a:r>
              <a:rPr lang="en-US" sz="2600" dirty="0" err="1">
                <a:latin typeface="Times New Roman"/>
                <a:cs typeface="Times New Roman"/>
              </a:rPr>
              <a:t>Техногенная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самоорганизация</a:t>
            </a:r>
            <a:r>
              <a:rPr lang="en-US" sz="2600" dirty="0">
                <a:latin typeface="Times New Roman"/>
                <a:cs typeface="Times New Roman"/>
              </a:rPr>
              <a:t> и </a:t>
            </a:r>
            <a:r>
              <a:rPr lang="en-US" sz="2600" dirty="0" err="1">
                <a:latin typeface="Times New Roman"/>
                <a:cs typeface="Times New Roman"/>
              </a:rPr>
              <a:t>математический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аппарат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ценологических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исследований</a:t>
            </a:r>
            <a:r>
              <a:rPr lang="en-US" sz="2600" dirty="0">
                <a:latin typeface="Times New Roman"/>
                <a:cs typeface="Times New Roman"/>
              </a:rPr>
              <a:t>. </a:t>
            </a:r>
            <a:r>
              <a:rPr lang="en-US" sz="2600" dirty="0" err="1">
                <a:latin typeface="Times New Roman"/>
                <a:cs typeface="Times New Roman"/>
              </a:rPr>
              <a:t>Вып</a:t>
            </a:r>
            <a:r>
              <a:rPr lang="en-US" sz="2600" dirty="0">
                <a:latin typeface="Times New Roman"/>
                <a:cs typeface="Times New Roman"/>
              </a:rPr>
              <a:t>. 28. «</a:t>
            </a:r>
            <a:r>
              <a:rPr lang="en-US" sz="2600" dirty="0" err="1">
                <a:latin typeface="Times New Roman"/>
                <a:cs typeface="Times New Roman"/>
              </a:rPr>
              <a:t>Ценологические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исследования</a:t>
            </a:r>
            <a:r>
              <a:rPr lang="en-US" sz="2600" dirty="0">
                <a:latin typeface="Times New Roman"/>
                <a:cs typeface="Times New Roman"/>
              </a:rPr>
              <a:t>». М., </a:t>
            </a:r>
            <a:r>
              <a:rPr lang="en-US" sz="2600" dirty="0" err="1">
                <a:latin typeface="Times New Roman"/>
                <a:cs typeface="Times New Roman"/>
              </a:rPr>
              <a:t>Центр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системных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исследований</a:t>
            </a:r>
            <a:r>
              <a:rPr lang="en-US" sz="2600" dirty="0">
                <a:latin typeface="Times New Roman"/>
                <a:cs typeface="Times New Roman"/>
              </a:rPr>
              <a:t>, 2005. С. 411-428. </a:t>
            </a:r>
            <a:endParaRPr lang="en-US" sz="2600">
              <a:cs typeface="Calibri"/>
            </a:endParaRPr>
          </a:p>
          <a:p>
            <a:pPr marL="342900" indent="-342900"/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41926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одержимое 8">
            <a:extLst>
              <a:ext uri="{FF2B5EF4-FFF2-40B4-BE49-F238E27FC236}">
                <a16:creationId xmlns:a16="http://schemas.microsoft.com/office/drawing/2014/main" id="{77299B23-192C-49A4-8B0D-D468A24EEB96}"/>
              </a:ext>
            </a:extLst>
          </p:cNvPr>
          <p:cNvSpPr txBox="1">
            <a:spLocks/>
          </p:cNvSpPr>
          <p:nvPr/>
        </p:nvSpPr>
        <p:spPr>
          <a:xfrm>
            <a:off x="7818145" y="2219210"/>
            <a:ext cx="27378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Содержимое 8">
            <a:extLst>
              <a:ext uri="{FF2B5EF4-FFF2-40B4-BE49-F238E27FC236}">
                <a16:creationId xmlns:a16="http://schemas.microsoft.com/office/drawing/2014/main" id="{99226D90-FB20-4F4E-87C3-ED9D959FDBF0}"/>
              </a:ext>
            </a:extLst>
          </p:cNvPr>
          <p:cNvSpPr txBox="1">
            <a:spLocks/>
          </p:cNvSpPr>
          <p:nvPr/>
        </p:nvSpPr>
        <p:spPr>
          <a:xfrm>
            <a:off x="7791562" y="2296813"/>
            <a:ext cx="2714847" cy="4351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Содержимое 8">
            <a:extLst>
              <a:ext uri="{FF2B5EF4-FFF2-40B4-BE49-F238E27FC236}">
                <a16:creationId xmlns:a16="http://schemas.microsoft.com/office/drawing/2014/main" id="{9B2A8856-4BCB-4B6F-8DFB-2162249C76C1}"/>
              </a:ext>
            </a:extLst>
          </p:cNvPr>
          <p:cNvSpPr txBox="1">
            <a:spLocks/>
          </p:cNvSpPr>
          <p:nvPr/>
        </p:nvSpPr>
        <p:spPr>
          <a:xfrm>
            <a:off x="6701726" y="2368066"/>
            <a:ext cx="235511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8" name="Содержимое 8">
            <a:extLst>
              <a:ext uri="{FF2B5EF4-FFF2-40B4-BE49-F238E27FC236}">
                <a16:creationId xmlns:a16="http://schemas.microsoft.com/office/drawing/2014/main" id="{3A5C70C6-7FB7-44EE-AECE-CBC0AB0B71CF}"/>
              </a:ext>
            </a:extLst>
          </p:cNvPr>
          <p:cNvSpPr txBox="1">
            <a:spLocks/>
          </p:cNvSpPr>
          <p:nvPr/>
        </p:nvSpPr>
        <p:spPr>
          <a:xfrm>
            <a:off x="8002442" y="2360978"/>
            <a:ext cx="27378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Содержимое 8">
            <a:extLst>
              <a:ext uri="{FF2B5EF4-FFF2-40B4-BE49-F238E27FC236}">
                <a16:creationId xmlns:a16="http://schemas.microsoft.com/office/drawing/2014/main" id="{D7734AE3-ACA6-485B-97A7-6DF1F82631A2}"/>
              </a:ext>
            </a:extLst>
          </p:cNvPr>
          <p:cNvSpPr txBox="1">
            <a:spLocks/>
          </p:cNvSpPr>
          <p:nvPr/>
        </p:nvSpPr>
        <p:spPr>
          <a:xfrm>
            <a:off x="6151116" y="2605527"/>
            <a:ext cx="27378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AC2AAAEC-02F0-467C-96A0-27464F2E6F08}"/>
              </a:ext>
            </a:extLst>
          </p:cNvPr>
          <p:cNvSpPr/>
          <p:nvPr/>
        </p:nvSpPr>
        <p:spPr>
          <a:xfrm>
            <a:off x="4516734" y="1276088"/>
            <a:ext cx="3285461" cy="4820093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Общая семиотика=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Антропосемиотика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7079B13-D0ED-414F-A97C-7D527568C5C2}"/>
              </a:ext>
            </a:extLst>
          </p:cNvPr>
          <p:cNvSpPr/>
          <p:nvPr/>
        </p:nvSpPr>
        <p:spPr>
          <a:xfrm>
            <a:off x="4654898" y="2214695"/>
            <a:ext cx="3016702" cy="1154444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Биосемиотика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342F2819-8E3E-4523-BA19-53499CC11A46}"/>
              </a:ext>
            </a:extLst>
          </p:cNvPr>
          <p:cNvSpPr/>
          <p:nvPr/>
        </p:nvSpPr>
        <p:spPr>
          <a:xfrm>
            <a:off x="9336827" y="4788376"/>
            <a:ext cx="1063256" cy="1010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Техносемиотика</a:t>
            </a:r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274A9116-6B89-46D3-A369-7660FF25CF8B}"/>
              </a:ext>
            </a:extLst>
          </p:cNvPr>
          <p:cNvSpPr/>
          <p:nvPr/>
        </p:nvSpPr>
        <p:spPr>
          <a:xfrm>
            <a:off x="7887257" y="1318617"/>
            <a:ext cx="3221663" cy="4805917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Общая семиотика=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Биосемиотика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9839853F-42CF-4B3A-912D-A59A3FF2DF11}"/>
              </a:ext>
            </a:extLst>
          </p:cNvPr>
          <p:cNvSpPr/>
          <p:nvPr/>
        </p:nvSpPr>
        <p:spPr>
          <a:xfrm>
            <a:off x="4913143" y="4607863"/>
            <a:ext cx="2538958" cy="981258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 err="1">
                <a:latin typeface="Times New Roman"/>
                <a:cs typeface="Times New Roman"/>
              </a:rPr>
              <a:t>Техносемиотика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933CCAC8-4C7D-4C58-9F44-6AC107BBFE29}"/>
              </a:ext>
            </a:extLst>
          </p:cNvPr>
          <p:cNvSpPr/>
          <p:nvPr/>
        </p:nvSpPr>
        <p:spPr>
          <a:xfrm>
            <a:off x="8184967" y="4890436"/>
            <a:ext cx="2604977" cy="404037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Техносемиотика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1AD3B497-EB87-4313-A922-5158F1979D50}"/>
              </a:ext>
            </a:extLst>
          </p:cNvPr>
          <p:cNvSpPr/>
          <p:nvPr/>
        </p:nvSpPr>
        <p:spPr>
          <a:xfrm>
            <a:off x="8036112" y="4072452"/>
            <a:ext cx="2945219" cy="542260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Антропосемиотика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A7F77D7-8EC3-4769-A462-70E8AA3D788D}"/>
              </a:ext>
            </a:extLst>
          </p:cNvPr>
          <p:cNvSpPr/>
          <p:nvPr/>
        </p:nvSpPr>
        <p:spPr>
          <a:xfrm>
            <a:off x="5197219" y="6156432"/>
            <a:ext cx="1924493" cy="54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Фактическое (узуальное)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99FA690-C0FB-4A22-A4C5-F7F75CF28B10}"/>
              </a:ext>
            </a:extLst>
          </p:cNvPr>
          <p:cNvSpPr/>
          <p:nvPr/>
        </p:nvSpPr>
        <p:spPr>
          <a:xfrm>
            <a:off x="8375933" y="6167303"/>
            <a:ext cx="2413591" cy="482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Перспективное (нормативное)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A508AD1-83C2-4FA1-97CC-08FC806A3135}"/>
              </a:ext>
            </a:extLst>
          </p:cNvPr>
          <p:cNvSpPr/>
          <p:nvPr/>
        </p:nvSpPr>
        <p:spPr>
          <a:xfrm>
            <a:off x="844659" y="1253321"/>
            <a:ext cx="3455580" cy="4837815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Общая семиотика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982A36DE-1AEF-40EE-88A8-14302147EA1F}"/>
              </a:ext>
            </a:extLst>
          </p:cNvPr>
          <p:cNvSpPr/>
          <p:nvPr/>
        </p:nvSpPr>
        <p:spPr>
          <a:xfrm>
            <a:off x="1014779" y="2050762"/>
            <a:ext cx="3083442" cy="1467293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Антропосемиотика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A25BD99D-40EB-4B9A-B5D5-91C298FE1F12}"/>
              </a:ext>
            </a:extLst>
          </p:cNvPr>
          <p:cNvSpPr/>
          <p:nvPr/>
        </p:nvSpPr>
        <p:spPr>
          <a:xfrm>
            <a:off x="1004145" y="3911460"/>
            <a:ext cx="3104707" cy="956929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Биосемиотика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35E3AF61-5CEF-4CE2-9110-942B165839E9}"/>
              </a:ext>
            </a:extLst>
          </p:cNvPr>
          <p:cNvSpPr/>
          <p:nvPr/>
        </p:nvSpPr>
        <p:spPr>
          <a:xfrm>
            <a:off x="1330693" y="4873676"/>
            <a:ext cx="2506281" cy="715444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Техносемиотика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1E0648D-03F1-45FA-BF99-73B9D272FA11}"/>
              </a:ext>
            </a:extLst>
          </p:cNvPr>
          <p:cNvSpPr/>
          <p:nvPr/>
        </p:nvSpPr>
        <p:spPr>
          <a:xfrm>
            <a:off x="1579085" y="6198961"/>
            <a:ext cx="1945758" cy="520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Декларируемое (окказиональное</a:t>
            </a:r>
            <a:r>
              <a:rPr lang="ru-RU" dirty="0"/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Заголовок 7">
            <a:extLst>
              <a:ext uri="{FF2B5EF4-FFF2-40B4-BE49-F238E27FC236}">
                <a16:creationId xmlns:a16="http://schemas.microsoft.com/office/drawing/2014/main" id="{1FF586C3-075E-4860-8733-748D8F6BB604}"/>
              </a:ext>
            </a:extLst>
          </p:cNvPr>
          <p:cNvSpPr txBox="1">
            <a:spLocks/>
          </p:cNvSpPr>
          <p:nvPr/>
        </p:nvSpPr>
        <p:spPr>
          <a:xfrm>
            <a:off x="1403888" y="307384"/>
            <a:ext cx="10515600" cy="57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Варианты соотношения биосемиотики и общей семиотики</a:t>
            </a:r>
          </a:p>
        </p:txBody>
      </p:sp>
    </p:spTree>
    <p:extLst>
      <p:ext uri="{BB962C8B-B14F-4D97-AF65-F5344CB8AC3E}">
        <p14:creationId xmlns:p14="http://schemas.microsoft.com/office/powerpoint/2010/main" val="31930823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467" y="479760"/>
            <a:ext cx="10813088" cy="151899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Times New Roman"/>
                <a:cs typeface="Times New Roman"/>
              </a:rPr>
              <a:t>Биопрагмалингвистика</a:t>
            </a:r>
            <a:endParaRPr lang="ru-RU" sz="3600">
              <a:ea typeface="+mj-lt"/>
              <a:cs typeface="+mj-lt"/>
            </a:endParaRPr>
          </a:p>
          <a:p>
            <a:pPr algn="ctr"/>
            <a:endParaRPr lang="ru-RU" sz="3600" b="1" dirty="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43690" y="1654056"/>
            <a:ext cx="10123003" cy="436963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Прагматика</a:t>
            </a:r>
            <a:endParaRPr lang="ru-RU" sz="3200" dirty="0"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Ч.С. Пирс</a:t>
            </a:r>
            <a:r>
              <a:rPr lang="ru-RU" dirty="0">
                <a:latin typeface="Times New Roman"/>
                <a:cs typeface="Times New Roman"/>
              </a:rPr>
              <a:t> 1880-ые-1910-ые гг. – Прагматика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Ч. Моррис</a:t>
            </a:r>
            <a:r>
              <a:rPr lang="ru-RU" dirty="0">
                <a:latin typeface="Times New Roman"/>
                <a:cs typeface="Times New Roman"/>
              </a:rPr>
              <a:t> 1938 г. – Прагматика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Дж. Остин</a:t>
            </a:r>
            <a:r>
              <a:rPr lang="ru-RU" dirty="0">
                <a:latin typeface="Times New Roman"/>
                <a:cs typeface="Times New Roman"/>
              </a:rPr>
              <a:t> (1962),</a:t>
            </a:r>
            <a:r>
              <a:rPr lang="ru-RU" b="1" dirty="0">
                <a:latin typeface="Times New Roman"/>
                <a:cs typeface="Times New Roman"/>
              </a:rPr>
              <a:t> Дж. </a:t>
            </a:r>
            <a:r>
              <a:rPr lang="ru-RU" b="1" dirty="0" err="1">
                <a:latin typeface="Times New Roman"/>
                <a:cs typeface="Times New Roman"/>
              </a:rPr>
              <a:t>Сёрль</a:t>
            </a:r>
            <a:r>
              <a:rPr lang="ru-RU" dirty="0">
                <a:latin typeface="Times New Roman"/>
                <a:cs typeface="Times New Roman"/>
              </a:rPr>
              <a:t> (1972) – Теория речевых актов,  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 err="1">
                <a:latin typeface="Times New Roman"/>
                <a:cs typeface="Times New Roman"/>
              </a:rPr>
              <a:t>линвистическая</a:t>
            </a:r>
            <a:r>
              <a:rPr lang="ru-RU" dirty="0">
                <a:latin typeface="Times New Roman"/>
                <a:cs typeface="Times New Roman"/>
              </a:rPr>
              <a:t> прагматика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И.П. </a:t>
            </a:r>
            <a:r>
              <a:rPr lang="ru-RU" b="1" dirty="0" err="1">
                <a:latin typeface="Times New Roman"/>
                <a:cs typeface="Times New Roman"/>
              </a:rPr>
              <a:t>Сусов</a:t>
            </a:r>
            <a:r>
              <a:rPr lang="ru-RU" dirty="0">
                <a:latin typeface="Times New Roman"/>
                <a:cs typeface="Times New Roman"/>
              </a:rPr>
              <a:t> 1983 г. – </a:t>
            </a:r>
            <a:r>
              <a:rPr lang="ru-RU" dirty="0" err="1">
                <a:latin typeface="Times New Roman"/>
                <a:cs typeface="Times New Roman"/>
              </a:rPr>
              <a:t>Прагмалингвистика</a:t>
            </a:r>
            <a:endParaRPr lang="en-US" dirty="0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С.В. Чебанов, Г.Я. Мартыненко </a:t>
            </a:r>
            <a:r>
              <a:rPr lang="ru-RU" dirty="0">
                <a:latin typeface="Times New Roman"/>
                <a:cs typeface="Times New Roman"/>
              </a:rPr>
              <a:t>1990 г. – </a:t>
            </a:r>
            <a:r>
              <a:rPr lang="ru-RU" dirty="0" err="1">
                <a:latin typeface="Times New Roman"/>
                <a:cs typeface="Times New Roman"/>
              </a:rPr>
              <a:t>Прагмалингвистика</a:t>
            </a:r>
            <a:r>
              <a:rPr lang="ru-RU" dirty="0">
                <a:latin typeface="Times New Roman"/>
                <a:cs typeface="Times New Roman"/>
              </a:rPr>
              <a:t> как инобытие герменевтики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С.В. Чебанов</a:t>
            </a:r>
            <a:r>
              <a:rPr lang="ru-RU" dirty="0">
                <a:latin typeface="Times New Roman"/>
                <a:cs typeface="Times New Roman"/>
              </a:rPr>
              <a:t> 1993 г. – </a:t>
            </a:r>
            <a:r>
              <a:rPr lang="ru-RU" dirty="0" err="1">
                <a:latin typeface="Times New Roman"/>
                <a:cs typeface="Times New Roman"/>
              </a:rPr>
              <a:t>Биопрагмалингвистика</a:t>
            </a:r>
            <a:endParaRPr lang="ru-RU" dirty="0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b="1" dirty="0">
                <a:latin typeface="Times New Roman"/>
                <a:cs typeface="Times New Roman"/>
              </a:rPr>
              <a:t>Sigmund </a:t>
            </a:r>
            <a:r>
              <a:rPr lang="en-US" b="1" dirty="0">
                <a:latin typeface="Times New Roman"/>
                <a:cs typeface="Times New Roman"/>
              </a:rPr>
              <a:t>Ongstad</a:t>
            </a:r>
            <a:r>
              <a:rPr lang="ru-RU" dirty="0">
                <a:latin typeface="Times New Roman"/>
                <a:cs typeface="Times New Roman"/>
              </a:rPr>
              <a:t> 2021 г. –  Реализация </a:t>
            </a:r>
            <a:r>
              <a:rPr lang="ru-RU" dirty="0" err="1">
                <a:latin typeface="Times New Roman"/>
                <a:cs typeface="Times New Roman"/>
              </a:rPr>
              <a:t>биопрагмалингвистики</a:t>
            </a:r>
            <a:endParaRPr lang="ru-RU" dirty="0" err="1">
              <a:ea typeface="+mn-lt"/>
              <a:cs typeface="+mn-lt"/>
            </a:endParaRPr>
          </a:p>
          <a:p>
            <a:pPr marL="0" indent="0" algn="just">
              <a:buNone/>
            </a:pPr>
            <a:endParaRPr lang="ru-RU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95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14653" y="479760"/>
            <a:ext cx="4523360" cy="1518991"/>
          </a:xfrm>
        </p:spPr>
        <p:txBody>
          <a:bodyPr>
            <a:normAutofit/>
          </a:bodyPr>
          <a:lstStyle/>
          <a:p>
            <a:r>
              <a:rPr lang="ru-RU" sz="3100" b="1" err="1">
                <a:latin typeface="Times New Roman"/>
                <a:cs typeface="Times New Roman"/>
              </a:rPr>
              <a:t>Биопрагмалингвистика</a:t>
            </a:r>
            <a:endParaRPr lang="ru-RU" sz="3100" err="1">
              <a:ea typeface="+mj-lt"/>
              <a:cs typeface="+mj-lt"/>
            </a:endParaRPr>
          </a:p>
          <a:p>
            <a:pPr algn="ctr"/>
            <a:endParaRPr lang="ru-RU" sz="31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7996" y="1931196"/>
            <a:ext cx="10290901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Интерес к прагматике Ч.С.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Пирса А.А. Шаров</a:t>
            </a:r>
            <a:endParaRPr lang="ru-RU" dirty="0"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Малая представленность идей Дж. Остина и Дж. Р. </a:t>
            </a:r>
            <a:r>
              <a:rPr lang="ru-RU" dirty="0" err="1">
                <a:latin typeface="Times New Roman"/>
                <a:cs typeface="Times New Roman"/>
              </a:rPr>
              <a:t>Сёрля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Опора на </a:t>
            </a:r>
            <a:r>
              <a:rPr lang="ru-RU" dirty="0" err="1">
                <a:latin typeface="Times New Roman"/>
                <a:cs typeface="Times New Roman"/>
              </a:rPr>
              <a:t>прагмалингвистику</a:t>
            </a:r>
            <a:r>
              <a:rPr lang="ru-RU" dirty="0">
                <a:latin typeface="Times New Roman"/>
                <a:cs typeface="Times New Roman"/>
              </a:rPr>
              <a:t> или когнитивную лингвистику?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latin typeface="Times New Roman"/>
              <a:cs typeface="Times New Roman"/>
            </a:endParaRPr>
          </a:p>
          <a:p>
            <a:r>
              <a:rPr lang="de-DE" dirty="0">
                <a:latin typeface="Times New Roman"/>
                <a:cs typeface="Times New Roman"/>
              </a:rPr>
              <a:t>Günther </a:t>
            </a:r>
            <a:r>
              <a:rPr lang="de-DE" dirty="0" err="1">
                <a:latin typeface="Times New Roman"/>
                <a:cs typeface="Times New Roman"/>
              </a:rPr>
              <a:t>Witzany</a:t>
            </a:r>
            <a:r>
              <a:rPr lang="ru-RU" dirty="0">
                <a:latin typeface="Times New Roman"/>
                <a:cs typeface="Times New Roman"/>
              </a:rPr>
              <a:t> -</a:t>
            </a:r>
            <a:endParaRPr lang="en-US" dirty="0">
              <a:ea typeface="+mn-lt"/>
              <a:cs typeface="+mn-lt"/>
            </a:endParaRPr>
          </a:p>
          <a:p>
            <a:pPr>
              <a:buNone/>
            </a:pPr>
            <a:r>
              <a:rPr lang="de-DE" sz="2600" dirty="0">
                <a:latin typeface="Times New Roman"/>
                <a:cs typeface="Times New Roman"/>
                <a:hlinkClick r:id="rId3"/>
              </a:rPr>
              <a:t>http://www.biocommunication.at/modules/cv/index.php?id=1:1</a:t>
            </a:r>
            <a:endParaRPr lang="de-DE" sz="2600" dirty="0">
              <a:latin typeface="Times New Roman"/>
              <a:cs typeface="Times New Roman"/>
            </a:endParaRP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ea typeface="+mn-lt"/>
              <a:cs typeface="+mn-lt"/>
            </a:endParaRPr>
          </a:p>
          <a:p>
            <a:pPr marL="0" indent="0" algn="just">
              <a:buNone/>
            </a:pP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Содержимое 7" descr="Якобсон_Роман_Осипович.jpg">
            <a:extLst>
              <a:ext uri="{FF2B5EF4-FFF2-40B4-BE49-F238E27FC236}">
                <a16:creationId xmlns:a16="http://schemas.microsoft.com/office/drawing/2014/main" id="{A6E10585-7BC3-4DDC-9F30-5CC460683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2202"/>
          <a:stretch/>
        </p:blipFill>
        <p:spPr>
          <a:xfrm>
            <a:off x="3046009" y="934608"/>
            <a:ext cx="4193313" cy="5925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54B57-A730-4E62-B10F-A018E411548A}"/>
              </a:ext>
            </a:extLst>
          </p:cNvPr>
          <p:cNvSpPr txBox="1"/>
          <p:nvPr/>
        </p:nvSpPr>
        <p:spPr>
          <a:xfrm>
            <a:off x="3046009" y="4852128"/>
            <a:ext cx="4206228" cy="20061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Роман Осипович Якобсон</a:t>
            </a:r>
            <a:endParaRPr lang="en-US" sz="2600" b="1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1896-1982</a:t>
            </a:r>
            <a:endParaRPr lang="ru-RU" sz="2600" b="1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8" name="Содержимое 12" descr="SebeokinTartu_(cropped).jpg">
            <a:extLst>
              <a:ext uri="{FF2B5EF4-FFF2-40B4-BE49-F238E27FC236}">
                <a16:creationId xmlns:a16="http://schemas.microsoft.com/office/drawing/2014/main" id="{B613303E-9619-42F0-AC5A-3303E931B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029" b="-3"/>
          <a:stretch/>
        </p:blipFill>
        <p:spPr>
          <a:xfrm>
            <a:off x="7247987" y="921693"/>
            <a:ext cx="4167483" cy="5938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2C8566-5EDD-4C17-A890-4B99376561DF}"/>
              </a:ext>
            </a:extLst>
          </p:cNvPr>
          <p:cNvSpPr txBox="1"/>
          <p:nvPr/>
        </p:nvSpPr>
        <p:spPr>
          <a:xfrm>
            <a:off x="7247987" y="4839212"/>
            <a:ext cx="4167483" cy="201905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Thomas A. </a:t>
            </a:r>
            <a:r>
              <a:rPr lang="ru-RU" sz="2600" b="1" err="1">
                <a:solidFill>
                  <a:schemeClr val="bg1"/>
                </a:solidFill>
                <a:latin typeface="Times New Roman"/>
                <a:cs typeface="Times New Roman"/>
              </a:rPr>
              <a:t>Sebeok</a:t>
            </a: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en-US" sz="2600" b="1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1920</a:t>
            </a:r>
            <a:r>
              <a:rPr lang="en-US" sz="2600" b="1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ru-RU" sz="2600" b="1">
                <a:solidFill>
                  <a:schemeClr val="bg1"/>
                </a:solidFill>
                <a:latin typeface="Times New Roman"/>
                <a:cs typeface="Times New Roman"/>
              </a:rPr>
              <a:t>2001</a:t>
            </a:r>
            <a:endParaRPr lang="ru-RU" sz="26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69E65EA-E2D5-43A0-85F7-7F840FCB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098" y="248890"/>
            <a:ext cx="10515600" cy="1325563"/>
          </a:xfrm>
        </p:spPr>
        <p:txBody>
          <a:bodyPr/>
          <a:lstStyle/>
          <a:p>
            <a:r>
              <a:rPr lang="ru-RU" b="1">
                <a:latin typeface="Times New Roman"/>
                <a:cs typeface="Times New Roman"/>
              </a:rPr>
              <a:t>Сооснователи </a:t>
            </a:r>
            <a:r>
              <a:rPr lang="en-US" b="1">
                <a:latin typeface="Times New Roman"/>
                <a:cs typeface="Times New Roman"/>
              </a:rPr>
              <a:t>IASS-AIS</a:t>
            </a:r>
            <a:endParaRPr lang="ru-RU">
              <a:ea typeface="+mj-lt"/>
              <a:cs typeface="+mj-lt"/>
            </a:endParaRPr>
          </a:p>
          <a:p>
            <a:endParaRPr lang="ru-RU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83167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80549-9471-42DA-9A38-6A5AEFA1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Times New Roman"/>
                <a:cs typeface="Times New Roman"/>
              </a:rPr>
              <a:t>Sigmund </a:t>
            </a:r>
            <a:r>
              <a:rPr lang="en-US" b="1" dirty="0">
                <a:latin typeface="Times New Roman"/>
                <a:cs typeface="Times New Roman"/>
              </a:rPr>
              <a:t>Ongstad (1944). Oslo</a:t>
            </a:r>
            <a:endParaRPr lang="ru-RU" dirty="0">
              <a:ea typeface="+mj-lt"/>
              <a:cs typeface="+mj-lt"/>
            </a:endParaRPr>
          </a:p>
          <a:p>
            <a:endParaRPr lang="ru-RU" dirty="0">
              <a:cs typeface="Calibri Light"/>
            </a:endParaRPr>
          </a:p>
        </p:txBody>
      </p:sp>
      <p:pic>
        <p:nvPicPr>
          <p:cNvPr id="6" name="Рисунок 5" descr="114330.jpg">
            <a:extLst>
              <a:ext uri="{FF2B5EF4-FFF2-40B4-BE49-F238E27FC236}">
                <a16:creationId xmlns:a16="http://schemas.microsoft.com/office/drawing/2014/main" id="{9141D940-46D1-42C4-92B9-A5B8F183A0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692" t="3018" r="22001" b="992"/>
          <a:stretch>
            <a:fillRect/>
          </a:stretch>
        </p:blipFill>
        <p:spPr>
          <a:xfrm>
            <a:off x="9566716" y="1027393"/>
            <a:ext cx="2386441" cy="318860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B1DF5A1-03C3-47D8-961E-761BB1C849F7}"/>
              </a:ext>
            </a:extLst>
          </p:cNvPr>
          <p:cNvSpPr txBox="1">
            <a:spLocks noChangeArrowheads="1"/>
          </p:cNvSpPr>
          <p:nvPr/>
        </p:nvSpPr>
        <p:spPr>
          <a:xfrm>
            <a:off x="126028" y="1032740"/>
            <a:ext cx="9098405" cy="57623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32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(1997). 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Sjanger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posisjonering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og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oppgaveideologier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genre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positioning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task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ideologies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.).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Doctoral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thesis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Trondheim: NTNU.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(2004).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Bakhtin’s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triadic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epistemology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ideologies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dialogism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In F.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Bostad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C.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Brandist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L. S.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Evensen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&amp; S. Faber (Eds.), 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Bakhtinian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perspectives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 (pp. 65–88). London: Palgrave Macmillan.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(2005).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In P.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Strazny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(Ed.), 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Encyclopedia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linguistics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New York: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Fitzroy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Dearborn Publishers/ Taylor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Francis.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(2007).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Positioning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Theory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methodological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framework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MTE-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beyond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In W.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Herrlitz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&amp; P. H. v. d.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(Eds.), Research on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mother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tongue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in a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comparative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international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perspective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Theoretical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methodological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issues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 (pp. 119–148). Amsterdam &amp; New York: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Rodopi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(2009). The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concept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lifeworld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in post-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modernity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: A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critical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appraisal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Habermas’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theory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communicative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In M. Murphy &amp; T. Fleming (Eds.), 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Habermas,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critical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theory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 (pp. 47–62). London: Routledge.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(2010).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Synchronic-diachronic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Perspectives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on Genre Systemness: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Exemplifying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Genrification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Curricular Goals. In S.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Kvam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et al (Eds.) 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Genre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Cultural Competence: An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Interdisciplinary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Approach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Study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Texts.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 Berlin: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Waxmann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(Pp. 35–50.)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(2014). The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blindness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focusing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Pragmatic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theories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communication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challenge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validation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Reconceptualizing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 Educational Research </a:t>
            </a:r>
            <a:r>
              <a:rPr lang="de-DE" sz="4000" i="1" dirty="0" err="1">
                <a:latin typeface="Times New Roman" pitchFamily="18" charset="0"/>
                <a:cs typeface="Times New Roman" pitchFamily="18" charset="0"/>
              </a:rPr>
              <a:t>Methodology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, 5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(2), 128–144.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Ongstad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, S. (2019). A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conceptual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framework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latin typeface="Times New Roman" pitchFamily="18" charset="0"/>
                <a:cs typeface="Times New Roman" pitchFamily="18" charset="0"/>
              </a:rPr>
              <a:t>studying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evolutionary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origins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life-genres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de-DE" sz="4000" i="1" dirty="0">
                <a:latin typeface="Times New Roman" pitchFamily="18" charset="0"/>
                <a:cs typeface="Times New Roman" pitchFamily="18" charset="0"/>
              </a:rPr>
              <a:t>Biosemiotics, 12</a:t>
            </a:r>
            <a:r>
              <a:rPr lang="de-DE" sz="4000" dirty="0">
                <a:latin typeface="Times New Roman" pitchFamily="18" charset="0"/>
                <a:cs typeface="Times New Roman" pitchFamily="18" charset="0"/>
              </a:rPr>
              <a:t>(2), 245–266.</a:t>
            </a:r>
          </a:p>
        </p:txBody>
      </p:sp>
      <p:sp>
        <p:nvSpPr>
          <p:cNvPr id="10" name="Содержимое 7">
            <a:extLst>
              <a:ext uri="{FF2B5EF4-FFF2-40B4-BE49-F238E27FC236}">
                <a16:creationId xmlns:a16="http://schemas.microsoft.com/office/drawing/2014/main" id="{067893F3-83F1-41CE-BB49-D720532259A3}"/>
              </a:ext>
            </a:extLst>
          </p:cNvPr>
          <p:cNvSpPr txBox="1">
            <a:spLocks/>
          </p:cNvSpPr>
          <p:nvPr/>
        </p:nvSpPr>
        <p:spPr>
          <a:xfrm>
            <a:off x="9138596" y="-620644"/>
            <a:ext cx="3215447" cy="7162849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Can Animals Refer? </a:t>
            </a:r>
            <a:endParaRPr lang="ru-RU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Meta-Positioning Studies of Animal Semantics // 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Biosemiotics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14, 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433–457 (2021).</a:t>
            </a:r>
            <a:endParaRPr lang="ru-RU" sz="1800">
              <a:solidFill>
                <a:srgbClr val="FF0000"/>
              </a:solidFill>
              <a:latin typeface="Times New Roman"/>
              <a:ea typeface="+mn-lt"/>
              <a:cs typeface="Times New Roman"/>
            </a:endParaRPr>
          </a:p>
          <a:p>
            <a:pPr>
              <a:buNone/>
            </a:pPr>
            <a:r>
              <a:rPr lang="de-DE" sz="1800" dirty="0" err="1">
                <a:latin typeface="Times New Roman"/>
                <a:cs typeface="Times New Roman"/>
              </a:rPr>
              <a:t>R.Jackendoff</a:t>
            </a:r>
            <a:r>
              <a:rPr lang="de-DE" sz="1800" dirty="0">
                <a:latin typeface="Times New Roman"/>
                <a:cs typeface="Times New Roman"/>
              </a:rPr>
              <a:t>, T. </a:t>
            </a:r>
            <a:r>
              <a:rPr lang="de-DE" sz="1800" dirty="0" err="1">
                <a:latin typeface="Times New Roman"/>
                <a:cs typeface="Times New Roman"/>
              </a:rPr>
              <a:t>W.Deacon</a:t>
            </a:r>
            <a:r>
              <a:rPr lang="de-DE" sz="1800" dirty="0">
                <a:latin typeface="Times New Roman"/>
                <a:cs typeface="Times New Roman"/>
              </a:rPr>
              <a:t>,  </a:t>
            </a:r>
            <a:r>
              <a:rPr lang="de-DE" sz="1800" dirty="0" err="1">
                <a:latin typeface="Times New Roman"/>
                <a:cs typeface="Times New Roman"/>
              </a:rPr>
              <a:t>K.Kleisner</a:t>
            </a:r>
            <a:r>
              <a:rPr lang="de-DE" sz="1800" dirty="0">
                <a:latin typeface="Times New Roman"/>
                <a:cs typeface="Times New Roman"/>
              </a:rPr>
              <a:t> </a:t>
            </a:r>
            <a:endParaRPr lang="ru-RU" dirty="0">
              <a:latin typeface="Times New Roman" pitchFamily="18" charset="0"/>
              <a:ea typeface="+mn-lt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1015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640" y="196217"/>
            <a:ext cx="5866770" cy="20730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 err="1">
                <a:latin typeface="Times New Roman"/>
                <a:cs typeface="Times New Roman"/>
              </a:rPr>
              <a:t>Энгелина</a:t>
            </a:r>
            <a:r>
              <a:rPr lang="en-US" sz="4200" b="1" dirty="0">
                <a:latin typeface="Times New Roman"/>
                <a:cs typeface="Times New Roman"/>
              </a:rPr>
              <a:t> </a:t>
            </a:r>
            <a:r>
              <a:rPr lang="en-US" sz="4200" b="1" dirty="0" err="1">
                <a:latin typeface="Times New Roman"/>
                <a:cs typeface="Times New Roman"/>
              </a:rPr>
              <a:t>Абрамовна</a:t>
            </a:r>
            <a:r>
              <a:rPr lang="en-US" sz="4200" b="1" dirty="0">
                <a:latin typeface="Times New Roman"/>
                <a:cs typeface="Times New Roman"/>
              </a:rPr>
              <a:t> </a:t>
            </a:r>
            <a:r>
              <a:rPr lang="en-US" sz="4200" b="1" dirty="0" err="1">
                <a:latin typeface="Times New Roman"/>
                <a:cs typeface="Times New Roman"/>
              </a:rPr>
              <a:t>Зеликман</a:t>
            </a:r>
            <a:endParaRPr lang="en-US" sz="4200" b="1">
              <a:latin typeface="Times New Roman"/>
              <a:cs typeface="Times New Roman"/>
            </a:endParaRP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52623" y="2872899"/>
            <a:ext cx="5005588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Ю.М. </a:t>
            </a:r>
            <a:r>
              <a:rPr lang="en-US" sz="3200" dirty="0" err="1">
                <a:latin typeface="Times New Roman"/>
                <a:cs typeface="Times New Roman"/>
              </a:rPr>
              <a:t>Лотман</a:t>
            </a:r>
            <a:r>
              <a:rPr lang="en-US" sz="3200" dirty="0">
                <a:latin typeface="Times New Roman"/>
                <a:cs typeface="Times New Roman"/>
              </a:rPr>
              <a:t> о </a:t>
            </a:r>
            <a:r>
              <a:rPr lang="en-US" sz="3200" dirty="0" err="1">
                <a:latin typeface="Times New Roman"/>
                <a:cs typeface="Times New Roman"/>
              </a:rPr>
              <a:t>креветках</a:t>
            </a:r>
            <a:endParaRPr lang="en-US" sz="3200" dirty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Г.Е. </a:t>
            </a:r>
            <a:r>
              <a:rPr lang="en-US" sz="3200" dirty="0" err="1">
                <a:latin typeface="Times New Roman"/>
                <a:cs typeface="Times New Roman"/>
              </a:rPr>
              <a:t>Михайловский</a:t>
            </a:r>
          </a:p>
          <a:p>
            <a:r>
              <a:rPr lang="en-US" sz="3200" dirty="0">
                <a:latin typeface="Times New Roman"/>
                <a:cs typeface="Times New Roman"/>
              </a:rPr>
              <a:t>А.В. </a:t>
            </a:r>
            <a:r>
              <a:rPr lang="en-US" sz="3200" dirty="0" err="1">
                <a:latin typeface="Times New Roman"/>
                <a:cs typeface="Times New Roman"/>
              </a:rPr>
              <a:t>Спиров</a:t>
            </a:r>
          </a:p>
          <a:p>
            <a:endParaRPr lang="en-US" sz="2200"/>
          </a:p>
        </p:txBody>
      </p:sp>
      <p:pic>
        <p:nvPicPr>
          <p:cNvPr id="8" name="Содержимое 7" descr="zelikman_mark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583" r="2750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29863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34552" y="557252"/>
            <a:ext cx="11148884" cy="1441499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/>
                <a:cs typeface="Times New Roman"/>
              </a:rPr>
              <a:t>Содержание высказываний организмов по Э.А. </a:t>
            </a:r>
            <a:r>
              <a:rPr lang="ru-RU" sz="3100" b="1" dirty="0" err="1">
                <a:latin typeface="Times New Roman"/>
                <a:cs typeface="Times New Roman"/>
              </a:rPr>
              <a:t>Зеликман</a:t>
            </a:r>
            <a:endParaRPr lang="ru-RU" sz="3100" dirty="0" err="1">
              <a:ea typeface="+mj-lt"/>
              <a:cs typeface="+mj-lt"/>
            </a:endParaRPr>
          </a:p>
          <a:p>
            <a:pPr algn="ctr"/>
            <a:endParaRPr lang="ru-RU" sz="3100" b="1" dirty="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40740" y="1137446"/>
            <a:ext cx="9683885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endParaRPr lang="ru-RU" b="1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A46EC05-EF98-4D16-AD59-AE70FD857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1425" t="26303" r="18884" b="26233"/>
          <a:stretch>
            <a:fillRect/>
          </a:stretch>
        </p:blipFill>
        <p:spPr bwMode="auto">
          <a:xfrm>
            <a:off x="726925" y="1488063"/>
            <a:ext cx="8843819" cy="3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55C066F-55DF-4CE2-A342-BBE25DC76BFA}"/>
              </a:ext>
            </a:extLst>
          </p:cNvPr>
          <p:cNvCxnSpPr/>
          <p:nvPr/>
        </p:nvCxnSpPr>
        <p:spPr>
          <a:xfrm>
            <a:off x="9563819" y="1605951"/>
            <a:ext cx="14377" cy="3651848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550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5276" y="695755"/>
            <a:ext cx="8174922" cy="8737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err="1">
                <a:latin typeface="Times New Roman"/>
                <a:cs typeface="Times New Roman"/>
              </a:rPr>
              <a:t>Семиотически</a:t>
            </a:r>
            <a:r>
              <a:rPr lang="ru-RU" sz="3200" b="1" dirty="0">
                <a:latin typeface="Times New Roman"/>
                <a:cs typeface="Times New Roman"/>
              </a:rPr>
              <a:t> осознаваемая биология </a:t>
            </a:r>
            <a:br>
              <a:rPr lang="ru-RU" sz="3200" b="1">
                <a:latin typeface="Times New Roman"/>
                <a:cs typeface="Times New Roman"/>
              </a:rPr>
            </a:br>
            <a:r>
              <a:rPr lang="ru-RU" sz="3200" b="1" dirty="0">
                <a:latin typeface="Times New Roman"/>
                <a:cs typeface="Times New Roman"/>
              </a:rPr>
              <a:t>и её деятели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02006" y="1719618"/>
            <a:ext cx="7369791" cy="40502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4400" err="1">
                <a:latin typeface="Times New Roman"/>
                <a:cs typeface="Times New Roman"/>
              </a:rPr>
              <a:t>Биогерменевты</a:t>
            </a:r>
            <a:endParaRPr lang="ru-RU" sz="4400">
              <a:latin typeface="Times New Roman"/>
              <a:cs typeface="Times New Roman"/>
            </a:endParaRPr>
          </a:p>
          <a:p>
            <a:r>
              <a:rPr lang="ru-RU" sz="4400" err="1">
                <a:latin typeface="Times New Roman"/>
                <a:cs typeface="Times New Roman"/>
              </a:rPr>
              <a:t>Биофилологи</a:t>
            </a:r>
            <a:endParaRPr lang="ru-RU" sz="4400">
              <a:latin typeface="Times New Roman"/>
              <a:cs typeface="Times New Roman"/>
            </a:endParaRPr>
          </a:p>
          <a:p>
            <a:r>
              <a:rPr lang="ru-RU" sz="4400" err="1">
                <a:latin typeface="Times New Roman"/>
                <a:cs typeface="Times New Roman"/>
              </a:rPr>
              <a:t>Биолингвисты</a:t>
            </a:r>
            <a:endParaRPr lang="ru-RU" sz="4400">
              <a:latin typeface="Times New Roman"/>
              <a:cs typeface="Times New Roman"/>
            </a:endParaRPr>
          </a:p>
          <a:p>
            <a:r>
              <a:rPr lang="ru-RU" sz="4400" dirty="0" err="1">
                <a:latin typeface="Times New Roman"/>
                <a:cs typeface="Times New Roman"/>
              </a:rPr>
              <a:t>Биосемиотики</a:t>
            </a:r>
            <a:endParaRPr lang="ru-RU" sz="4400">
              <a:latin typeface="Times New Roman"/>
              <a:cs typeface="Times New Roman"/>
            </a:endParaRPr>
          </a:p>
          <a:p>
            <a:r>
              <a:rPr lang="ru-RU" sz="4400" dirty="0" err="1">
                <a:latin typeface="Times New Roman"/>
                <a:cs typeface="Times New Roman"/>
              </a:rPr>
              <a:t>Биопрагмалингвисты</a:t>
            </a:r>
            <a:r>
              <a:rPr lang="ru-RU" sz="3200" dirty="0">
                <a:latin typeface="Times New Roman"/>
                <a:cs typeface="Times New Roman"/>
              </a:rPr>
              <a:t>: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Союзы, альтернативы, оппозиции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pic>
        <p:nvPicPr>
          <p:cNvPr id="8" name="Рисунок 7" descr="biosem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3700" y="3644104"/>
            <a:ext cx="1552645" cy="9156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5251" y="2800474"/>
            <a:ext cx="672652" cy="96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4388" y="158031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692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901" y="986021"/>
            <a:ext cx="8314659" cy="1075916"/>
          </a:xfrm>
        </p:spPr>
        <p:txBody>
          <a:bodyPr anchor="ctr"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Предпочтение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биогерменевтики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424224"/>
            <a:ext cx="7515534" cy="33456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ru-RU" sz="3600" dirty="0">
                <a:latin typeface="Times New Roman"/>
                <a:cs typeface="Times New Roman"/>
              </a:rPr>
              <a:t>Возможности использовать достижения герменевтики</a:t>
            </a:r>
            <a:endParaRPr lang="ru-RU">
              <a:cs typeface="Calibri"/>
            </a:endParaRPr>
          </a:p>
          <a:p>
            <a:pPr marL="571500" indent="-571500"/>
            <a:r>
              <a:rPr lang="ru-RU" sz="3600" dirty="0">
                <a:latin typeface="Times New Roman"/>
                <a:cs typeface="Times New Roman"/>
              </a:rPr>
              <a:t>Соотнесение с </a:t>
            </a:r>
            <a:r>
              <a:rPr lang="ru-RU" sz="3600" dirty="0" err="1">
                <a:latin typeface="Times New Roman"/>
                <a:cs typeface="Times New Roman"/>
              </a:rPr>
              <a:t>бόльшим</a:t>
            </a:r>
            <a:r>
              <a:rPr lang="ru-RU" sz="3600" dirty="0">
                <a:latin typeface="Times New Roman"/>
                <a:cs typeface="Times New Roman"/>
              </a:rPr>
              <a:t> целым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986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4E40E-990B-4DAC-881B-D88E524C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4" y="787241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Коммуникативно-глоссематическая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концепция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знаковости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br>
              <a:rPr lang="en-US" sz="22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как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база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семиотически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осознаваемой</a:t>
            </a:r>
            <a:r>
              <a:rPr lang="en-US" sz="2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биологии</a:t>
            </a:r>
            <a:endParaRPr lang="en-US" sz="2200" kern="1200" dirty="0" err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200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5860141-41A9-4759-ADF8-6D0E8A01E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1395494"/>
            <a:ext cx="8105954" cy="53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787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5B2C563E-1F15-4134-B523-D4BBDDB77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6677" y="1624342"/>
            <a:ext cx="7439210" cy="486892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476DD-72A9-494C-B886-97D88781B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7984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Смысл</a:t>
            </a:r>
            <a:r>
              <a:rPr lang="en-US" sz="3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как</a:t>
            </a:r>
            <a:r>
              <a:rPr lang="en-US" sz="3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пучок</a:t>
            </a:r>
            <a:r>
              <a:rPr lang="en-US" sz="3200" b="1" kern="12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3200" b="1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отношений</a:t>
            </a:r>
            <a:endParaRPr lang="en-US" sz="3200" kern="1200" dirty="0" err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3200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9429B1-F34A-455A-8BFD-1DB3523325D1}"/>
              </a:ext>
            </a:extLst>
          </p:cNvPr>
          <p:cNvSpPr/>
          <p:nvPr/>
        </p:nvSpPr>
        <p:spPr>
          <a:xfrm>
            <a:off x="2630034" y="4504329"/>
            <a:ext cx="2263578" cy="1768414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1452EF-6A37-4965-B960-DF1177BD1BC5}"/>
              </a:ext>
            </a:extLst>
          </p:cNvPr>
          <p:cNvSpPr/>
          <p:nvPr/>
        </p:nvSpPr>
        <p:spPr>
          <a:xfrm>
            <a:off x="7024387" y="4518705"/>
            <a:ext cx="2234824" cy="158150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999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681" y="627263"/>
            <a:ext cx="6056111" cy="1618489"/>
          </a:xfrm>
        </p:spPr>
        <p:txBody>
          <a:bodyPr anchor="ctr">
            <a:normAutofit/>
          </a:bodyPr>
          <a:lstStyle/>
          <a:p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Smysl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meaning as sense</a:t>
            </a:r>
            <a:endParaRPr lang="en-US" b="1" dirty="0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70431" y="2715470"/>
            <a:ext cx="7410777" cy="3054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err="1">
                <a:latin typeface="Times New Roman" pitchFamily="18" charset="0"/>
                <a:cs typeface="Times New Roman" pitchFamily="18" charset="0"/>
              </a:rPr>
              <a:t>Gorokhovskaya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E. Sense as biological category // Gatherings in Biosemiotics. Tartu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Semiootika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Raamatukogu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11. Tartu, University of Tartu Press,  2012. P.188-189.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4283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Right Triangle 13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3570" y="479760"/>
            <a:ext cx="10778109" cy="1518991"/>
          </a:xfrm>
        </p:spPr>
        <p:txBody>
          <a:bodyPr>
            <a:normAutofit/>
          </a:bodyPr>
          <a:lstStyle/>
          <a:p>
            <a:pPr algn="ctr"/>
            <a:br>
              <a:rPr lang="ru-RU" sz="3100">
                <a:ea typeface="+mj-lt"/>
                <a:cs typeface="+mj-lt"/>
              </a:rPr>
            </a:br>
            <a:r>
              <a:rPr lang="ru-RU" sz="3100" b="1" dirty="0">
                <a:latin typeface="Times New Roman"/>
                <a:cs typeface="Times New Roman"/>
              </a:rPr>
              <a:t>Принимаемые </a:t>
            </a:r>
            <a:r>
              <a:rPr lang="ru-RU" sz="3100" b="1" dirty="0" err="1">
                <a:latin typeface="Times New Roman"/>
                <a:cs typeface="Times New Roman"/>
              </a:rPr>
              <a:t>пресуппозиции</a:t>
            </a:r>
            <a:br>
              <a:rPr lang="ru-RU" sz="3100" b="1">
                <a:latin typeface="Times New Roman"/>
                <a:cs typeface="Times New Roman"/>
              </a:rPr>
            </a:br>
            <a:endParaRPr lang="ru-RU" sz="3100">
              <a:ea typeface="+mj-lt"/>
              <a:cs typeface="+mj-lt"/>
            </a:endParaRPr>
          </a:p>
          <a:p>
            <a:pPr algn="ctr"/>
            <a:endParaRPr lang="ru-RU" sz="31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30157" y="2089946"/>
            <a:ext cx="9683885" cy="4770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Биологический смысл существует</a:t>
            </a:r>
            <a:endParaRPr lang="en-US">
              <a:ea typeface="+mn-lt"/>
              <a:cs typeface="+mn-lt"/>
            </a:endParaRPr>
          </a:p>
          <a:p>
            <a:pPr marL="685800" indent="-685800">
              <a:buFont typeface="Arial"/>
              <a:buChar char="•"/>
            </a:pPr>
            <a:r>
              <a:rPr lang="ru-RU" dirty="0">
                <a:latin typeface="Times New Roman"/>
                <a:ea typeface="+mn-lt"/>
                <a:cs typeface="Times New Roman"/>
              </a:rPr>
              <a:t>Биологическая</a:t>
            </a:r>
            <a:r>
              <a:rPr lang="ru-RU" dirty="0">
                <a:latin typeface="Times New Roman"/>
                <a:cs typeface="Times New Roman"/>
              </a:rPr>
              <a:t> семантика несомненна </a:t>
            </a:r>
            <a:endParaRPr lang="en-US">
              <a:ea typeface="+mn-lt"/>
              <a:cs typeface="+mn-lt"/>
            </a:endParaRPr>
          </a:p>
          <a:p>
            <a:pPr marL="685800" indent="-685800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Биология является одной из рядовых семиотических дисциплин, которая имеет дело с несколькими особыми классами семиотических средств (СС) и т.д.</a:t>
            </a:r>
            <a:endParaRPr lang="ru-RU">
              <a:ea typeface="+mn-lt"/>
              <a:cs typeface="+mn-lt"/>
            </a:endParaRPr>
          </a:p>
          <a:p>
            <a:pPr marL="685800" indent="-685800">
              <a:buFont typeface="Arial,Sans-Serif"/>
              <a:buChar char="•"/>
            </a:pPr>
            <a:r>
              <a:rPr lang="ru-RU" dirty="0">
                <a:latin typeface="Times New Roman"/>
                <a:cs typeface="Times New Roman"/>
              </a:rPr>
              <a:t>Эти классы СС имеют особые свойства</a:t>
            </a:r>
            <a:endParaRPr lang="en-US">
              <a:ea typeface="+mn-lt"/>
              <a:cs typeface="+mn-lt"/>
            </a:endParaRPr>
          </a:p>
          <a:p>
            <a:pPr marL="685800" indent="-685800">
              <a:buFont typeface="Arial,Sans-Serif"/>
              <a:buChar char="•"/>
            </a:pPr>
            <a:r>
              <a:rPr lang="ru-RU" dirty="0">
                <a:latin typeface="Times New Roman"/>
                <a:cs typeface="Times New Roman"/>
              </a:rPr>
              <a:t>Понимание смысла, связанного с этими СС, принципиально </a:t>
            </a:r>
            <a:r>
              <a:rPr lang="ru-RU" dirty="0" err="1">
                <a:latin typeface="Times New Roman"/>
                <a:cs typeface="Times New Roman"/>
              </a:rPr>
              <a:t>негомоноидное</a:t>
            </a:r>
            <a:br>
              <a:rPr lang="ru-RU">
                <a:latin typeface="Times New Roman"/>
                <a:cs typeface="Times New Roman"/>
              </a:rPr>
            </a:br>
            <a:br>
              <a:rPr lang="ru-RU">
                <a:latin typeface="Times New Roman"/>
                <a:cs typeface="Times New Roman"/>
              </a:rPr>
            </a:br>
            <a:endParaRPr lang="ru-RU">
              <a:ea typeface="+mn-lt"/>
              <a:cs typeface="+mn-lt"/>
            </a:endParaRPr>
          </a:p>
          <a:p>
            <a:pPr marL="0" indent="0" algn="just">
              <a:buNone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2BF96CA-08DC-4DDB-B282-F8FF3FF0BB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166" y="4996442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2816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3931" y="1050596"/>
            <a:ext cx="7802361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/>
                <a:cs typeface="Calibri Light"/>
              </a:rPr>
              <a:t>Проблема </a:t>
            </a:r>
            <a:r>
              <a:rPr lang="ru-RU" b="1" dirty="0" err="1">
                <a:latin typeface="Times New Roman"/>
                <a:cs typeface="Calibri Light"/>
              </a:rPr>
              <a:t>пансемиотизма</a:t>
            </a:r>
            <a:endParaRPr lang="en-US" b="1" dirty="0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833490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latin typeface="Times New Roman"/>
                <a:cs typeface="Times New Roman"/>
              </a:rPr>
              <a:t>Границы семиотики</a:t>
            </a:r>
            <a:endParaRPr lang="ru-RU" dirty="0"/>
          </a:p>
          <a:p>
            <a:pPr marL="228600" lvl="5">
              <a:spcBef>
                <a:spcPts val="1000"/>
              </a:spcBef>
            </a:pPr>
            <a:r>
              <a:rPr lang="ru-RU" sz="3200" dirty="0" err="1">
                <a:latin typeface="Times New Roman"/>
                <a:cs typeface="Times New Roman"/>
              </a:rPr>
              <a:t>Семиохимия</a:t>
            </a:r>
            <a:endParaRPr lang="ru-RU" sz="3200" dirty="0">
              <a:latin typeface="Times New Roman"/>
              <a:cs typeface="Times New Roman"/>
            </a:endParaRPr>
          </a:p>
          <a:p>
            <a:pPr marL="228600" lvl="5">
              <a:spcBef>
                <a:spcPts val="1000"/>
              </a:spcBef>
              <a:buNone/>
            </a:pPr>
            <a:r>
              <a:rPr lang="ru-RU" sz="3200" dirty="0">
                <a:latin typeface="Times New Roman"/>
                <a:cs typeface="Times New Roman"/>
              </a:rPr>
              <a:t>  (</a:t>
            </a:r>
            <a:r>
              <a:rPr lang="ru-RU" sz="3200" dirty="0" err="1">
                <a:latin typeface="Times New Roman"/>
                <a:cs typeface="Times New Roman"/>
              </a:rPr>
              <a:t>хемосемиотика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хемиосемиотика</a:t>
            </a:r>
            <a:r>
              <a:rPr lang="ru-RU" sz="3200" dirty="0">
                <a:latin typeface="Times New Roman"/>
                <a:cs typeface="Times New Roman"/>
              </a:rPr>
              <a:t>; сигналы, информация)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0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1012120"/>
          </a:xfrm>
        </p:spPr>
        <p:txBody>
          <a:bodyPr anchor="ctr">
            <a:normAutofit fontScale="90000"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Ч. Пирс и </a:t>
            </a:r>
            <a:r>
              <a:rPr lang="ru-RU" b="1" err="1">
                <a:latin typeface="Times New Roman" pitchFamily="18" charset="0"/>
                <a:cs typeface="Times New Roman" pitchFamily="18" charset="0"/>
              </a:rPr>
              <a:t>биосемиотика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466754"/>
            <a:ext cx="7206299" cy="3303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Абсолютное доминирование </a:t>
            </a:r>
            <a:r>
              <a:rPr lang="ru-RU" sz="3200" dirty="0" err="1">
                <a:latin typeface="Times New Roman"/>
                <a:cs typeface="Times New Roman"/>
              </a:rPr>
              <a:t>пирсовской</a:t>
            </a:r>
            <a:r>
              <a:rPr lang="ru-RU" sz="3200" dirty="0">
                <a:latin typeface="Times New Roman"/>
                <a:cs typeface="Times New Roman"/>
              </a:rPr>
              <a:t> семиотики в </a:t>
            </a:r>
            <a:r>
              <a:rPr lang="ru-RU" sz="3200" dirty="0" err="1">
                <a:latin typeface="Times New Roman"/>
                <a:cs typeface="Times New Roman"/>
              </a:rPr>
              <a:t>биосемиотике</a:t>
            </a: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Прочтение Ч. Пирса в 1990-ые гг.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45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Геннадий</a:t>
            </a:r>
            <a:r>
              <a:rPr lang="en-US"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Геннадиевич</a:t>
            </a:r>
            <a:r>
              <a:rPr lang="en-US"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Длясин</a:t>
            </a:r>
            <a:br>
              <a:rPr lang="en-US" sz="3000" b="1">
                <a:latin typeface="Times New Roman"/>
              </a:rPr>
            </a:br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г.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cs typeface="Times New Roman"/>
              </a:rPr>
              <a:t>Тольятти</a:t>
            </a:r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cs typeface="Times New Roman"/>
              </a:rPr>
              <a:t>Самарская</a:t>
            </a:r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cs typeface="Times New Roman"/>
              </a:rPr>
              <a:t>область</a:t>
            </a:r>
            <a:endParaRPr lang="en-US" sz="3000" b="1" dirty="0" err="1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9" descr="Длясин.jpeg"/>
          <p:cNvPicPr>
            <a:picLocks noChangeAspect="1"/>
          </p:cNvPicPr>
          <p:nvPr/>
        </p:nvPicPr>
        <p:blipFill>
          <a:blip r:embed="rId3" cstate="print"/>
          <a:srcRect l="9448" t="7488" r="8352" b="11709"/>
          <a:stretch>
            <a:fillRect/>
          </a:stretch>
        </p:blipFill>
        <p:spPr>
          <a:xfrm>
            <a:off x="552856" y="307731"/>
            <a:ext cx="2959977" cy="3997637"/>
          </a:xfrm>
          <a:prstGeom prst="rect">
            <a:avLst/>
          </a:prstGeom>
        </p:spPr>
      </p:pic>
      <p:pic>
        <p:nvPicPr>
          <p:cNvPr id="8" name="Содержимое 7" descr="гермес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3760" t="508" r="15174" b="-459"/>
          <a:stretch>
            <a:fillRect/>
          </a:stretch>
        </p:blipFill>
        <p:spPr>
          <a:xfrm>
            <a:off x="4681214" y="307731"/>
            <a:ext cx="2842354" cy="3997637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метахим_cov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91776" y="330045"/>
            <a:ext cx="2739813" cy="3997637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2623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96633" y="1050596"/>
            <a:ext cx="7644809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Квазисемиотика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метастабильных состояний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133694" y="3034046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Правила обращения как закономерности существования</a:t>
            </a:r>
            <a:endParaRPr lang="ru-RU"/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928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456" y="1050596"/>
            <a:ext cx="6056111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Задолженность энергии по времени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783660" cy="280039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∆ 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t x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E ≥h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sz="6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6000" dirty="0">
                <a:latin typeface="Times New Roman" pitchFamily="18" charset="0"/>
                <a:cs typeface="Times New Roman" pitchFamily="18" charset="0"/>
              </a:rPr>
              <a:t> = 6,626×10</a:t>
            </a:r>
            <a:r>
              <a:rPr lang="pt-BR" sz="6000" baseline="30000" dirty="0">
                <a:latin typeface="Times New Roman" pitchFamily="18" charset="0"/>
                <a:cs typeface="Times New Roman" pitchFamily="18" charset="0"/>
              </a:rPr>
              <a:t>−34</a:t>
            </a:r>
            <a:r>
              <a:rPr lang="pt-BR" sz="6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lang="pt-BR" sz="6000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с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В интервал ∆ 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можно назначать правила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08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34912" y="906822"/>
            <a:ext cx="6056111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/>
                <a:cs typeface="Times New Roman"/>
              </a:rPr>
              <a:t>Сильный антропный принцип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Вселенная должна иметь свойства, позволяющие развиться разумной жизни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(Б. Картер – Дж. Уиллер)</a:t>
            </a:r>
          </a:p>
          <a:p>
            <a:pPr marL="0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Подбор соотношения мировых констант (скорость света в вакууме, гравитационная постоянная, постоянная Планка, элементарный заряд, постоянная Больцмана)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67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7283390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Маргинальные концепции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особые случаи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Жан </a:t>
            </a:r>
            <a:r>
              <a:rPr lang="ru-RU" sz="3200" dirty="0" err="1">
                <a:latin typeface="Times New Roman"/>
                <a:cs typeface="Times New Roman"/>
              </a:rPr>
              <a:t>Петито</a:t>
            </a:r>
            <a:r>
              <a:rPr lang="ru-RU" sz="3200" dirty="0">
                <a:latin typeface="Times New Roman"/>
                <a:cs typeface="Times New Roman"/>
              </a:rPr>
              <a:t>. </a:t>
            </a:r>
            <a:r>
              <a:rPr lang="ru-RU" sz="3200" dirty="0" err="1">
                <a:latin typeface="Times New Roman"/>
                <a:cs typeface="Times New Roman"/>
              </a:rPr>
              <a:t>Семиофизика</a:t>
            </a:r>
            <a:r>
              <a:rPr lang="ru-RU" sz="3200" dirty="0"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Сергей Чесноков. Физика логоса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В начале было Слово…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0057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5863" y="624393"/>
            <a:ext cx="7515534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/>
                <a:cs typeface="Calibri Light"/>
              </a:rPr>
              <a:t>Четыре типа </a:t>
            </a:r>
            <a:br>
              <a:rPr lang="ru-RU" b="1">
                <a:latin typeface="Times New Roman"/>
                <a:cs typeface="Calibri Light"/>
              </a:rPr>
            </a:br>
            <a:r>
              <a:rPr lang="ru-RU" b="1" dirty="0">
                <a:latin typeface="Times New Roman"/>
                <a:cs typeface="Calibri Light"/>
              </a:rPr>
              <a:t>семиотических конструкций</a:t>
            </a:r>
            <a:endParaRPr lang="en-US" b="1" dirty="0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526677" y="2362453"/>
            <a:ext cx="7144800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latin typeface="Times New Roman"/>
                <a:cs typeface="Times New Roman"/>
              </a:rPr>
              <a:t>Правильные и осмысленные          ПО</a:t>
            </a:r>
            <a:endParaRPr lang="ru-RU" dirty="0"/>
          </a:p>
          <a:p>
            <a:r>
              <a:rPr lang="ru-RU" sz="3200" dirty="0">
                <a:latin typeface="Times New Roman"/>
                <a:cs typeface="Times New Roman"/>
              </a:rPr>
              <a:t>Неправильные и осмысленные      НО 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Правильные и неосмысленные      ПН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Неправильные и неосмысленные  НН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189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5190" y="437014"/>
            <a:ext cx="8366078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Сравнение знака и симптома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224585" y="1709917"/>
            <a:ext cx="4118047" cy="82391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4 типа конструкций дыма как знака огня</a:t>
            </a:r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2051541" y="2533830"/>
            <a:ext cx="4412321" cy="36845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Дым – признак огня       ПО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дыма  –        НО признак отсутствие огня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Дым – признак воды      ПН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Огонь – признак дыма   НН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100314" y="1767427"/>
            <a:ext cx="4564962" cy="795158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Times New Roman"/>
                <a:cs typeface="Times New Roman"/>
              </a:rPr>
              <a:t>2 типа конструкций дыма</a:t>
            </a:r>
            <a:endParaRPr lang="ru-RU"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latin typeface="Times New Roman"/>
                <a:cs typeface="Times New Roman"/>
              </a:rPr>
              <a:t>как симптома огня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6474126" y="2533830"/>
            <a:ext cx="5183188" cy="3684588"/>
          </a:xfrm>
        </p:spPr>
        <p:txBody>
          <a:bodyPr/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Огонь – дым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Нет огня – нет дыма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7A27E80F-7B8D-4BF9-BC39-25E3B2A04BED}"/>
              </a:ext>
            </a:extLst>
          </p:cNvPr>
          <p:cNvCxnSpPr/>
          <p:nvPr/>
        </p:nvCxnSpPr>
        <p:spPr>
          <a:xfrm>
            <a:off x="6505112" y="1553102"/>
            <a:ext cx="14376" cy="3723735"/>
          </a:xfrm>
          <a:prstGeom prst="straightConnector1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0540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4585"/>
              </p:ext>
            </p:extLst>
          </p:nvPr>
        </p:nvGraphicFramePr>
        <p:xfrm>
          <a:off x="239349" y="836712"/>
          <a:ext cx="11952650" cy="5688632"/>
        </p:xfrm>
        <a:graphic>
          <a:graphicData uri="http://schemas.openxmlformats.org/drawingml/2006/table">
            <a:tbl>
              <a:tblPr/>
              <a:tblGrid>
                <a:gridCol w="533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8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GB" sz="2000" b="1" err="1">
                          <a:latin typeface="Times New Roman"/>
                          <a:ea typeface="Times New Roman"/>
                        </a:rPr>
                        <a:t>Биоинформатика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err="1">
                          <a:latin typeface="Times New Roman"/>
                          <a:ea typeface="Times New Roman"/>
                        </a:rPr>
                        <a:t>Биосемиотика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сигналы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управление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управляющие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сигналы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пороги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триггеры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коммуникация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связь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информация</a:t>
                      </a:r>
                      <a:endParaRPr lang="ru-RU" sz="2400" dirty="0" err="1">
                        <a:latin typeface="Times New Roman"/>
                        <a:ea typeface="Times New Roman"/>
                      </a:endParaRP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знаки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смысл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значение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один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план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существования</a:t>
                      </a:r>
                      <a:endParaRPr lang="ru-RU" sz="2400" dirty="0" err="1">
                        <a:latin typeface="Times New Roman"/>
                        <a:ea typeface="Times New Roman"/>
                      </a:endParaRP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план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выражения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и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план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содержания</a:t>
                      </a:r>
                      <a:endParaRPr lang="ru-RU" sz="2400" dirty="0" err="1">
                        <a:latin typeface="Times New Roman"/>
                        <a:ea typeface="Times New Roman"/>
                      </a:endParaRP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имманентная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связь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явлений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latin typeface="Times New Roman"/>
                        </a:rPr>
                        <a:t>взаимно</a:t>
                      </a:r>
                      <a:r>
                        <a:rPr lang="en-GB" sz="2400" dirty="0">
                          <a:latin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</a:rPr>
                        <a:t>трансцендентный</a:t>
                      </a:r>
                      <a:r>
                        <a:rPr lang="en-GB" sz="2400" dirty="0">
                          <a:latin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</a:rPr>
                        <a:t>отношения</a:t>
                      </a:r>
                      <a:r>
                        <a:rPr lang="en-GB" sz="2400" dirty="0">
                          <a:latin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</a:rPr>
                        <a:t>между</a:t>
                      </a:r>
                      <a:r>
                        <a:rPr lang="en-GB" sz="2400" dirty="0">
                          <a:latin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</a:rPr>
                        <a:t>двумя</a:t>
                      </a:r>
                      <a:r>
                        <a:rPr lang="en-GB" sz="2400" dirty="0">
                          <a:latin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</a:rPr>
                        <a:t>планами</a:t>
                      </a:r>
                      <a:endParaRPr lang="ru-RU" dirty="0" err="1"/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8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возможные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явления</a:t>
                      </a:r>
                      <a:endParaRPr lang="ru-RU" sz="2400" dirty="0" err="1">
                        <a:latin typeface="Times New Roman"/>
                        <a:ea typeface="Times New Roman"/>
                      </a:endParaRP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spc="-50" baseline="0" dirty="0" err="1">
                          <a:latin typeface="Times New Roman"/>
                          <a:ea typeface="Times New Roman"/>
                        </a:rPr>
                        <a:t>правильные</a:t>
                      </a:r>
                      <a:r>
                        <a:rPr lang="en-GB" sz="2400" spc="-50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spc="-50" baseline="0" dirty="0" err="1">
                          <a:latin typeface="Times New Roman"/>
                          <a:ea typeface="Times New Roman"/>
                        </a:rPr>
                        <a:t>осмысленные</a:t>
                      </a:r>
                      <a:r>
                        <a:rPr lang="en-GB" sz="2400" spc="-50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spc="-50" baseline="0" dirty="0" err="1">
                          <a:latin typeface="Times New Roman"/>
                          <a:ea typeface="Times New Roman"/>
                        </a:rPr>
                        <a:t>семиотические</a:t>
                      </a:r>
                      <a:r>
                        <a:rPr lang="en-GB" sz="2400" spc="-50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spc="-50" baseline="0" dirty="0" err="1">
                          <a:latin typeface="Times New Roman"/>
                          <a:ea typeface="Times New Roman"/>
                        </a:rPr>
                        <a:t>конструкции</a:t>
                      </a:r>
                      <a:r>
                        <a:rPr lang="en-GB" sz="2400" spc="-50" baseline="0" dirty="0">
                          <a:latin typeface="Times New Roman"/>
                          <a:ea typeface="Times New Roman"/>
                        </a:rPr>
                        <a:t>(СК)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правильные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бессмысленные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СК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неправильные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осмысленные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СК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неправильные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бессмысленные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СК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пороги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параметров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err="1">
                          <a:latin typeface="Times New Roman"/>
                          <a:ea typeface="Times New Roman"/>
                        </a:rPr>
                        <a:t>категоризация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GB" sz="2400" err="1">
                          <a:latin typeface="Times New Roman"/>
                          <a:ea typeface="Times New Roman"/>
                        </a:rPr>
                        <a:t>реконструкция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err="1">
                          <a:latin typeface="Times New Roman"/>
                          <a:ea typeface="Times New Roman"/>
                        </a:rPr>
                        <a:t>интерпретация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семиотика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Пирса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семиотика</a:t>
                      </a:r>
                      <a:r>
                        <a:rPr lang="en-GB" sz="2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</a:rPr>
                        <a:t>Соссюра</a:t>
                      </a:r>
                    </a:p>
                  </a:txBody>
                  <a:tcPr marL="88624" marR="88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/>
                <a:cs typeface="Times New Roman"/>
              </a:rPr>
              <a:t>Биоинформатика и </a:t>
            </a:r>
            <a:r>
              <a:rPr lang="ru-RU" b="1" dirty="0" err="1">
                <a:latin typeface="Times New Roman"/>
                <a:cs typeface="Times New Roman"/>
              </a:rPr>
              <a:t>биосемиотика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Louis-hjelmslev.jpg">
            <a:extLst>
              <a:ext uri="{FF2B5EF4-FFF2-40B4-BE49-F238E27FC236}">
                <a16:creationId xmlns:a16="http://schemas.microsoft.com/office/drawing/2014/main" id="{44976FF0-6F34-4986-A12C-9D7FB4E12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95" r="530" b="2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71DFB-67B7-4CE3-B7C5-08F9A074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753" y="695013"/>
            <a:ext cx="7905132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 err="1">
                <a:latin typeface="Times New Roman"/>
                <a:cs typeface="Times New Roman"/>
              </a:rPr>
              <a:t>Глоссематика</a:t>
            </a:r>
            <a:r>
              <a:rPr lang="en-US" sz="3800" b="1" dirty="0">
                <a:latin typeface="Times New Roman"/>
                <a:cs typeface="Times New Roman"/>
              </a:rPr>
              <a:t> </a:t>
            </a:r>
            <a:br>
              <a:rPr lang="en-US" sz="3800" b="1" dirty="0">
                <a:latin typeface="Times New Roman"/>
              </a:rPr>
            </a:br>
            <a:r>
              <a:rPr lang="en-US" sz="3400" b="1" dirty="0">
                <a:latin typeface="Times New Roman"/>
                <a:cs typeface="Times New Roman"/>
              </a:rPr>
              <a:t>Л. </a:t>
            </a:r>
            <a:r>
              <a:rPr lang="en-US" sz="3400" b="1" dirty="0" err="1">
                <a:latin typeface="Times New Roman"/>
                <a:cs typeface="Times New Roman"/>
              </a:rPr>
              <a:t>Ельмслев</a:t>
            </a:r>
            <a:r>
              <a:rPr lang="en-US" sz="3400" b="1" dirty="0">
                <a:latin typeface="Times New Roman"/>
                <a:cs typeface="Times New Roman"/>
              </a:rPr>
              <a:t> </a:t>
            </a:r>
            <a:br>
              <a:rPr lang="en-US" sz="3800" b="1" dirty="0">
                <a:latin typeface="Times New Roman"/>
                <a:cs typeface="Times New Roman"/>
              </a:rPr>
            </a:br>
            <a:r>
              <a:rPr lang="en-US" sz="3400" b="1" dirty="0">
                <a:latin typeface="Times New Roman"/>
                <a:cs typeface="Times New Roman"/>
              </a:rPr>
              <a:t>«</a:t>
            </a:r>
            <a:r>
              <a:rPr lang="en-US" sz="3400" b="1" dirty="0" err="1">
                <a:latin typeface="Times New Roman"/>
                <a:cs typeface="Times New Roman"/>
              </a:rPr>
              <a:t>Пролегомены</a:t>
            </a:r>
            <a:r>
              <a:rPr lang="en-US" sz="3400" b="1" dirty="0">
                <a:latin typeface="Times New Roman"/>
                <a:cs typeface="Times New Roman"/>
              </a:rPr>
              <a:t> к </a:t>
            </a:r>
            <a:r>
              <a:rPr lang="en-US" sz="3400" b="1" dirty="0" err="1">
                <a:latin typeface="Times New Roman"/>
                <a:cs typeface="Times New Roman"/>
              </a:rPr>
              <a:t>теории</a:t>
            </a:r>
            <a:r>
              <a:rPr lang="en-US" sz="3400" b="1" dirty="0">
                <a:latin typeface="Times New Roman"/>
                <a:cs typeface="Times New Roman"/>
              </a:rPr>
              <a:t> </a:t>
            </a:r>
            <a:r>
              <a:rPr lang="en-US" sz="3400" b="1" dirty="0" err="1">
                <a:latin typeface="Times New Roman"/>
                <a:cs typeface="Times New Roman"/>
              </a:rPr>
              <a:t>языка</a:t>
            </a:r>
            <a:r>
              <a:rPr lang="en-US" sz="3400" b="1" dirty="0">
                <a:latin typeface="Times New Roman"/>
                <a:cs typeface="Times New Roman"/>
              </a:rPr>
              <a:t>»</a:t>
            </a:r>
            <a:endParaRPr lang="en-US" sz="3400" dirty="0">
              <a:latin typeface="Times New Roman"/>
              <a:cs typeface="Times New Roman"/>
            </a:endParaRPr>
          </a:p>
          <a:p>
            <a:pPr algn="ctr"/>
            <a:endParaRPr lang="en-US" sz="380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95DF1-DF1D-43FB-9075-09C01A6CCD1B}"/>
              </a:ext>
            </a:extLst>
          </p:cNvPr>
          <p:cNvSpPr txBox="1"/>
          <p:nvPr/>
        </p:nvSpPr>
        <p:spPr>
          <a:xfrm>
            <a:off x="1676400" y="6287145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latin typeface="Times New Roman"/>
                <a:cs typeface="Times New Roman"/>
              </a:rPr>
              <a:t>1899-1965</a:t>
            </a:r>
            <a:endParaRPr lang="ru-RU" sz="2800" b="1">
              <a:ea typeface="+mn-lt"/>
              <a:cs typeface="+mn-lt"/>
            </a:endParaRPr>
          </a:p>
          <a:p>
            <a:pPr algn="l"/>
            <a:endParaRPr lang="ru-RU" sz="2800" b="1">
              <a:cs typeface="Calibri"/>
            </a:endParaRPr>
          </a:p>
        </p:txBody>
      </p:sp>
      <p:pic>
        <p:nvPicPr>
          <p:cNvPr id="7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9C3FCD58-A8EB-443B-8EF2-6B14F927C7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63912" y="5138509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491" y="818867"/>
            <a:ext cx="8148381" cy="1351128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>
                <a:latin typeface="Times New Roman"/>
                <a:cs typeface="Times New Roman"/>
              </a:rPr>
              <a:t>Четырёхслойное строение знака</a:t>
            </a:r>
            <a:endParaRPr lang="en-US" sz="36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661314"/>
            <a:ext cx="6056111" cy="31085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                                     материал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      Выражение             форма</a:t>
            </a:r>
          </a:p>
          <a:p>
            <a:pPr marL="0" indent="0">
              <a:buNone/>
            </a:pPr>
            <a:endParaRPr lang="ru-RU" sz="8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      Содержание            форма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                                     материал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7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42ADA-A299-4F38-A866-C541EC4B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4" y="402861"/>
            <a:ext cx="5453483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de-DE" sz="3600" b="1">
                <a:latin typeface="Times New Roman"/>
                <a:cs typeface="Times New Roman"/>
              </a:rPr>
              <a:t>Frederik </a:t>
            </a:r>
            <a:r>
              <a:rPr lang="de-DE" sz="3600" b="1" err="1">
                <a:latin typeface="Times New Roman"/>
                <a:cs typeface="Times New Roman"/>
              </a:rPr>
              <a:t>Stjernfelt</a:t>
            </a:r>
            <a:br>
              <a:rPr lang="de-DE" sz="3600" b="1">
                <a:latin typeface="Times New Roman"/>
                <a:cs typeface="Times New Roman"/>
              </a:rPr>
            </a:br>
            <a:endParaRPr lang="ru-RU" sz="3600">
              <a:cs typeface="Calibri Light"/>
            </a:endParaRPr>
          </a:p>
          <a:p>
            <a:pPr algn="ctr"/>
            <a:r>
              <a:rPr lang="de-DE" sz="3200">
                <a:latin typeface="Times New Roman"/>
                <a:cs typeface="Times New Roman"/>
              </a:rPr>
              <a:t>Alborg University </a:t>
            </a:r>
            <a:r>
              <a:rPr lang="de-DE" sz="3200" err="1">
                <a:latin typeface="Times New Roman"/>
                <a:cs typeface="Times New Roman"/>
              </a:rPr>
              <a:t>Copenhagen</a:t>
            </a:r>
            <a:endParaRPr lang="ru-RU" sz="3200" err="1">
              <a:cs typeface="Calibri Light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9C348-ED0E-4981-BD7E-6C1F8EFA4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55" y="3802797"/>
            <a:ext cx="4941012" cy="2455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600">
                <a:latin typeface="Times New Roman"/>
                <a:cs typeface="Times New Roman"/>
              </a:rPr>
              <a:t>Frederik </a:t>
            </a:r>
            <a:r>
              <a:rPr lang="de-DE" sz="2600" err="1">
                <a:latin typeface="Times New Roman"/>
                <a:cs typeface="Times New Roman"/>
              </a:rPr>
              <a:t>Stjernfelt</a:t>
            </a:r>
            <a:r>
              <a:rPr lang="de-DE" sz="2600">
                <a:latin typeface="Times New Roman"/>
                <a:cs typeface="Times New Roman"/>
              </a:rPr>
              <a:t>. </a:t>
            </a:r>
            <a:endParaRPr lang="ru-RU" sz="26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2600">
                <a:latin typeface="Times New Roman"/>
                <a:cs typeface="Times New Roman"/>
              </a:rPr>
              <a:t>Tractatus </a:t>
            </a:r>
            <a:r>
              <a:rPr lang="de-DE" sz="2600" err="1">
                <a:latin typeface="Times New Roman"/>
                <a:cs typeface="Times New Roman"/>
              </a:rPr>
              <a:t>Hoffmeyerensis</a:t>
            </a:r>
            <a:r>
              <a:rPr lang="de-DE" sz="2600">
                <a:latin typeface="Times New Roman"/>
                <a:cs typeface="Times New Roman"/>
              </a:rPr>
              <a:t>: </a:t>
            </a:r>
            <a:r>
              <a:rPr lang="de-DE" sz="2600" err="1">
                <a:latin typeface="Times New Roman"/>
                <a:cs typeface="Times New Roman"/>
              </a:rPr>
              <a:t>Biosemiotics</a:t>
            </a:r>
            <a:r>
              <a:rPr lang="de-DE" sz="2600">
                <a:latin typeface="Times New Roman"/>
                <a:cs typeface="Times New Roman"/>
              </a:rPr>
              <a:t> </a:t>
            </a:r>
            <a:r>
              <a:rPr lang="de-DE" sz="2600" err="1">
                <a:latin typeface="Times New Roman"/>
                <a:cs typeface="Times New Roman"/>
              </a:rPr>
              <a:t>as</a:t>
            </a:r>
            <a:r>
              <a:rPr lang="de-DE" sz="2600">
                <a:latin typeface="Times New Roman"/>
                <a:cs typeface="Times New Roman"/>
              </a:rPr>
              <a:t> </a:t>
            </a:r>
            <a:r>
              <a:rPr lang="de-DE" sz="2600" err="1">
                <a:latin typeface="Times New Roman"/>
                <a:cs typeface="Times New Roman"/>
              </a:rPr>
              <a:t>expressed</a:t>
            </a:r>
            <a:r>
              <a:rPr lang="de-DE" sz="2600">
                <a:latin typeface="Times New Roman"/>
                <a:cs typeface="Times New Roman"/>
              </a:rPr>
              <a:t>  </a:t>
            </a:r>
            <a:endParaRPr lang="ru-RU" sz="26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2600">
                <a:latin typeface="Times New Roman"/>
                <a:cs typeface="Times New Roman"/>
              </a:rPr>
              <a:t>in 22 </a:t>
            </a:r>
            <a:r>
              <a:rPr lang="de-DE" sz="2600" err="1">
                <a:latin typeface="Times New Roman"/>
                <a:cs typeface="Times New Roman"/>
              </a:rPr>
              <a:t>basic</a:t>
            </a:r>
            <a:r>
              <a:rPr lang="de-DE" sz="2600">
                <a:latin typeface="Times New Roman"/>
                <a:cs typeface="Times New Roman"/>
              </a:rPr>
              <a:t> </a:t>
            </a:r>
            <a:r>
              <a:rPr lang="de-DE" sz="2600" err="1">
                <a:latin typeface="Times New Roman"/>
                <a:cs typeface="Times New Roman"/>
              </a:rPr>
              <a:t>hypotheses</a:t>
            </a:r>
            <a:r>
              <a:rPr lang="de-DE" sz="2600">
                <a:latin typeface="Times New Roman"/>
                <a:cs typeface="Times New Roman"/>
              </a:rPr>
              <a:t> // </a:t>
            </a:r>
            <a:endParaRPr lang="ru-RU" sz="26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2600" err="1">
                <a:latin typeface="Times New Roman"/>
                <a:cs typeface="Times New Roman"/>
              </a:rPr>
              <a:t>Sign</a:t>
            </a:r>
            <a:r>
              <a:rPr lang="de-DE" sz="2600">
                <a:latin typeface="Times New Roman"/>
                <a:cs typeface="Times New Roman"/>
              </a:rPr>
              <a:t> Systems Studies 30.1, 2002 </a:t>
            </a:r>
            <a:endParaRPr lang="ru-RU" sz="2600">
              <a:ea typeface="+mn-lt"/>
              <a:cs typeface="+mn-lt"/>
            </a:endParaRPr>
          </a:p>
          <a:p>
            <a:endParaRPr lang="ru-RU" sz="2200">
              <a:cs typeface="Calibri"/>
            </a:endParaRPr>
          </a:p>
        </p:txBody>
      </p:sp>
      <p:pic>
        <p:nvPicPr>
          <p:cNvPr id="8" name="Содержимое 7" descr="Frederik_Stjernfeldt.jpeg">
            <a:extLst>
              <a:ext uri="{FF2B5EF4-FFF2-40B4-BE49-F238E27FC236}">
                <a16:creationId xmlns:a16="http://schemas.microsoft.com/office/drawing/2014/main" id="{2435B8B2-348A-488F-B822-A0CE87EBA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915" r="186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577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928328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Статус излагаемого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210938"/>
            <a:ext cx="6574182" cy="35589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algn="just">
              <a:buAutoNum type="arabicPeriod"/>
            </a:pPr>
            <a:r>
              <a:rPr lang="ru-RU" sz="3200">
                <a:latin typeface="Times New Roman"/>
                <a:cs typeface="Times New Roman"/>
              </a:rPr>
              <a:t>Не система предмета, а заметки для понимания.</a:t>
            </a:r>
            <a:endParaRPr lang="ru-RU"/>
          </a:p>
          <a:p>
            <a:pPr marL="514350" indent="-514350" algn="just">
              <a:buAutoNum type="arabicPeriod"/>
            </a:pPr>
            <a:r>
              <a:rPr lang="ru-RU" sz="3200">
                <a:latin typeface="Times New Roman"/>
                <a:cs typeface="Times New Roman"/>
              </a:rPr>
              <a:t>Наивность представлений о знаковости части </a:t>
            </a:r>
            <a:r>
              <a:rPr lang="ru-RU" sz="3200" err="1">
                <a:latin typeface="Times New Roman"/>
                <a:cs typeface="Times New Roman"/>
              </a:rPr>
              <a:t>биосемиотиков</a:t>
            </a:r>
            <a:r>
              <a:rPr lang="ru-RU" sz="3200">
                <a:latin typeface="Times New Roman"/>
                <a:cs typeface="Times New Roman"/>
              </a:rPr>
              <a:t>: </a:t>
            </a:r>
            <a:r>
              <a:rPr lang="en-US" sz="3200">
                <a:latin typeface="Times New Roman"/>
                <a:cs typeface="Times New Roman"/>
              </a:rPr>
              <a:t>contra </a:t>
            </a:r>
            <a:r>
              <a:rPr lang="ru-RU" sz="3200">
                <a:latin typeface="Times New Roman"/>
                <a:cs typeface="Times New Roman"/>
              </a:rPr>
              <a:t>и </a:t>
            </a:r>
            <a:r>
              <a:rPr lang="en-US" sz="3200">
                <a:latin typeface="Times New Roman"/>
                <a:cs typeface="Times New Roman"/>
              </a:rPr>
              <a:t>pro</a:t>
            </a:r>
            <a:r>
              <a:rPr lang="ru-RU" sz="3200">
                <a:latin typeface="Times New Roman"/>
                <a:cs typeface="Times New Roman"/>
              </a:rPr>
              <a:t>  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6982" y="574574"/>
            <a:ext cx="6767720" cy="17830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z="4200" b="1">
                <a:latin typeface="Times New Roman"/>
                <a:cs typeface="Times New Roman"/>
              </a:rPr>
              <a:t>Donald </a:t>
            </a:r>
            <a:r>
              <a:rPr lang="de-DE" sz="4200" b="1" err="1">
                <a:latin typeface="Times New Roman"/>
                <a:cs typeface="Times New Roman"/>
              </a:rPr>
              <a:t>Favareau</a:t>
            </a:r>
            <a:r>
              <a:rPr lang="ru-RU" sz="4200" b="1">
                <a:latin typeface="Times New Roman"/>
                <a:cs typeface="Times New Roman"/>
              </a:rPr>
              <a:t> </a:t>
            </a:r>
            <a:r>
              <a:rPr lang="ru-RU" sz="4200">
                <a:latin typeface="Times New Roman"/>
                <a:cs typeface="Times New Roman"/>
              </a:rPr>
              <a:t>(</a:t>
            </a:r>
            <a:r>
              <a:rPr lang="ru-RU" sz="4200" err="1">
                <a:latin typeface="Times New Roman"/>
                <a:cs typeface="Times New Roman"/>
              </a:rPr>
              <a:t>Фаваро</a:t>
            </a:r>
            <a:r>
              <a:rPr lang="ru-RU" sz="4200">
                <a:latin typeface="Times New Roman"/>
                <a:cs typeface="Times New Roman"/>
              </a:rPr>
              <a:t>)</a:t>
            </a:r>
            <a:br>
              <a:rPr lang="ru-RU" sz="4200" b="1">
                <a:latin typeface="Times New Roman"/>
                <a:cs typeface="Times New Roman"/>
              </a:rPr>
            </a:br>
            <a:endParaRPr lang="de-DE" sz="4200">
              <a:latin typeface="Times New Roman"/>
              <a:cs typeface="Times New Roman"/>
            </a:endParaRPr>
          </a:p>
        </p:txBody>
      </p:sp>
      <p:pic>
        <p:nvPicPr>
          <p:cNvPr id="8" name="Содержимое 7" descr="Favareau.jpg"/>
          <p:cNvPicPr>
            <a:picLocks noChangeAspect="1"/>
          </p:cNvPicPr>
          <p:nvPr/>
        </p:nvPicPr>
        <p:blipFill rotWithShape="1">
          <a:blip r:embed="rId3" cstate="print"/>
          <a:srcRect t="3659" b="124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5F11458F-872C-4D1E-B15F-FE9310DA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76772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3600">
                <a:latin typeface="Times New Roman"/>
                <a:cs typeface="Times New Roman"/>
              </a:rPr>
              <a:t>National University </a:t>
            </a:r>
            <a:r>
              <a:rPr lang="de-DE" sz="3600" err="1">
                <a:latin typeface="Times New Roman"/>
                <a:cs typeface="Times New Roman"/>
              </a:rPr>
              <a:t>of</a:t>
            </a:r>
            <a:r>
              <a:rPr lang="de-DE" sz="3600">
                <a:latin typeface="Times New Roman"/>
                <a:cs typeface="Times New Roman"/>
              </a:rPr>
              <a:t> Singapore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41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70E0E-4FAF-40DF-99E6-8D2882CD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49" y="906555"/>
            <a:ext cx="4368602" cy="1956841"/>
          </a:xfrm>
        </p:spPr>
        <p:txBody>
          <a:bodyPr anchor="b">
            <a:normAutofit fontScale="90000"/>
          </a:bodyPr>
          <a:lstStyle/>
          <a:p>
            <a:endParaRPr lang="ru-RU" sz="5400"/>
          </a:p>
          <a:p>
            <a:pPr algn="ctr"/>
            <a:r>
              <a:rPr lang="en-US" b="1">
                <a:latin typeface="Times New Roman"/>
                <a:cs typeface="Times New Roman"/>
              </a:rPr>
              <a:t>Paul Cobley</a:t>
            </a:r>
            <a:br>
              <a:rPr lang="en-US" b="1">
                <a:latin typeface="Times New Roman"/>
                <a:cs typeface="Times New Roman"/>
              </a:rPr>
            </a:br>
            <a:endParaRPr lang="de-DE">
              <a:ea typeface="+mj-lt"/>
              <a:cs typeface="+mj-lt"/>
            </a:endParaRPr>
          </a:p>
          <a:p>
            <a:endParaRPr lang="ru-RU"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2F25B-C131-4121-B9BD-C09850E5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82" y="4061102"/>
            <a:ext cx="5380131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>
                <a:latin typeface="Times New Roman"/>
                <a:cs typeface="Times New Roman"/>
              </a:rPr>
              <a:t>Middlesex</a:t>
            </a:r>
            <a:r>
              <a:rPr lang="de-DE" sz="3200">
                <a:latin typeface="Times New Roman"/>
                <a:cs typeface="Times New Roman"/>
              </a:rPr>
              <a:t> University London</a:t>
            </a:r>
            <a:r>
              <a:rPr lang="de-DE" sz="3200">
                <a:latin typeface="Calibri Light"/>
                <a:cs typeface="Calibri Light"/>
              </a:rPr>
              <a:t> </a:t>
            </a:r>
            <a:endParaRPr lang="ru-RU" sz="3200">
              <a:cs typeface="Calibri"/>
            </a:endParaRPr>
          </a:p>
        </p:txBody>
      </p:sp>
      <p:pic>
        <p:nvPicPr>
          <p:cNvPr id="5" name="Содержимое 7" descr="PCobley.JPG">
            <a:extLst>
              <a:ext uri="{FF2B5EF4-FFF2-40B4-BE49-F238E27FC236}">
                <a16:creationId xmlns:a16="http://schemas.microsoft.com/office/drawing/2014/main" id="{B76582B8-4E2B-4C96-AA2B-579132A7E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11" r="27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88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7229275" cy="161848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>
                <a:latin typeface="Times New Roman"/>
                <a:cs typeface="Times New Roman"/>
              </a:rPr>
              <a:t>Взаимодействие и смешение разных школ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/>
                <a:cs typeface="Times New Roman"/>
              </a:rPr>
              <a:t>1970-1980-ые гг.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55457" y="2995300"/>
            <a:ext cx="8022425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Пример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Проблема синтактики планов содержания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79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Альтернативные представления знаковости</a:t>
            </a:r>
            <a:br>
              <a:rPr lang="ru-RU" sz="2200" b="1">
                <a:latin typeface="Times New Roman" pitchFamily="18" charset="0"/>
                <a:cs typeface="Times New Roman" pitchFamily="18" charset="0"/>
              </a:rPr>
            </a:br>
            <a:r>
              <a:rPr lang="ru-RU" sz="2200">
                <a:solidFill>
                  <a:schemeClr val="bg1"/>
                </a:solidFill>
                <a:latin typeface="Times New Roman"/>
                <a:cs typeface="Times New Roman"/>
              </a:rPr>
              <a:t>Звезда И.С. Дворкина</a:t>
            </a:r>
            <a:endParaRPr lang="en-US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72B8D0A-A153-45D1-A129-C4B98D93E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521" y="1481350"/>
            <a:ext cx="11277600" cy="4536681"/>
          </a:xfrm>
        </p:spPr>
      </p:pic>
    </p:spTree>
    <p:extLst>
      <p:ext uri="{BB962C8B-B14F-4D97-AF65-F5344CB8AC3E}">
        <p14:creationId xmlns:p14="http://schemas.microsoft.com/office/powerpoint/2010/main" val="1043570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1758" y="635853"/>
            <a:ext cx="3423852" cy="3739487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b="1" dirty="0">
                <a:latin typeface="Times New Roman"/>
                <a:cs typeface="Times New Roman"/>
              </a:rPr>
              <a:t>Знаковая призма </a:t>
            </a:r>
            <a:br>
              <a:rPr lang="ru-RU" sz="4000" b="1" dirty="0">
                <a:latin typeface="Times New Roman"/>
                <a:cs typeface="Times New Roman"/>
              </a:rPr>
            </a:br>
            <a:r>
              <a:rPr lang="ru-RU" sz="4000" b="1" dirty="0">
                <a:latin typeface="Times New Roman"/>
                <a:cs typeface="Times New Roman"/>
              </a:rPr>
              <a:t>Л.Ф. Чертова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/>
                <a:cs typeface="Times New Roman"/>
              </a:rPr>
              <a:t>Чертов Л.Ф. Знаковая призма: статьи по общей и пространственной семиотике. 2014.</a:t>
            </a: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28037" t="10287" r="25130" b="10526"/>
          <a:stretch/>
        </p:blipFill>
        <p:spPr bwMode="auto">
          <a:xfrm>
            <a:off x="1120208" y="638430"/>
            <a:ext cx="5828736" cy="554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494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40084" t="30019" r="29591" b="8630"/>
          <a:stretch/>
        </p:blipFill>
        <p:spPr bwMode="auto">
          <a:xfrm>
            <a:off x="3835484" y="984279"/>
            <a:ext cx="4456712" cy="508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06E27-71C0-4BDA-9154-FF14577CAA4F}"/>
              </a:ext>
            </a:extLst>
          </p:cNvPr>
          <p:cNvSpPr txBox="1"/>
          <p:nvPr/>
        </p:nvSpPr>
        <p:spPr>
          <a:xfrm>
            <a:off x="2515892" y="617348"/>
            <a:ext cx="71602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>
                <a:latin typeface="Times New Roman"/>
                <a:cs typeface="Times New Roman"/>
              </a:rPr>
              <a:t>Призма Е.А. Шингаревой</a:t>
            </a:r>
          </a:p>
        </p:txBody>
      </p:sp>
    </p:spTree>
    <p:extLst>
      <p:ext uri="{BB962C8B-B14F-4D97-AF65-F5344CB8AC3E}">
        <p14:creationId xmlns:p14="http://schemas.microsoft.com/office/powerpoint/2010/main" val="342169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5014" y="1050596"/>
            <a:ext cx="7993398" cy="4016704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Коммуникативно-</a:t>
            </a:r>
            <a:r>
              <a:rPr lang="ru-RU" b="1" err="1">
                <a:latin typeface="Times New Roman"/>
                <a:cs typeface="Times New Roman"/>
              </a:rPr>
              <a:t>глоссематическая</a:t>
            </a:r>
            <a:r>
              <a:rPr lang="ru-RU" b="1">
                <a:latin typeface="Times New Roman"/>
                <a:cs typeface="Times New Roman"/>
              </a:rPr>
              <a:t> 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концепция знаковости</a:t>
            </a:r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4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9F966-1FAB-4ECE-ABD7-53D72593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1" y="365127"/>
            <a:ext cx="12297903" cy="1338478"/>
          </a:xfrm>
        </p:spPr>
        <p:txBody>
          <a:bodyPr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Коммуникативно-</a:t>
            </a:r>
            <a:r>
              <a:rPr lang="ru-RU" b="1" err="1">
                <a:latin typeface="Times New Roman"/>
                <a:cs typeface="Times New Roman"/>
              </a:rPr>
              <a:t>глоссематическая</a:t>
            </a:r>
            <a:r>
              <a:rPr lang="ru-RU" b="1">
                <a:latin typeface="Times New Roman"/>
                <a:cs typeface="Times New Roman"/>
              </a:rPr>
              <a:t> 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концепция знаковости</a:t>
            </a:r>
            <a:endParaRPr lang="ru-RU">
              <a:ea typeface="+mj-lt"/>
              <a:cs typeface="+mj-lt"/>
            </a:endParaRPr>
          </a:p>
          <a:p>
            <a:endParaRPr lang="ru-RU">
              <a:cs typeface="Calibri Light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2ECB2C2-12F3-4BCA-A2A2-436CA8918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12" y="1409869"/>
            <a:ext cx="8105954" cy="5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89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846865" cy="161848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Понимание и координация деятельности 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15404" y="2969470"/>
            <a:ext cx="7970292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800">
                <a:latin typeface="Times New Roman" pitchFamily="18" charset="0"/>
                <a:cs typeface="Times New Roman" pitchFamily="18" charset="0"/>
              </a:rPr>
              <a:t>понимание &amp;? 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ru-RU" sz="380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380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Ʇ</a:t>
            </a:r>
            <a:r>
              <a:rPr lang="ru-RU" sz="3800">
                <a:latin typeface="Times New Roman" pitchFamily="18" charset="0"/>
                <a:cs typeface="Times New Roman" pitchFamily="18" charset="0"/>
              </a:rPr>
              <a:t>? координация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5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Средства понимания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02959" y="2566904"/>
            <a:ext cx="7187608" cy="280039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None/>
            </a:pPr>
            <a:r>
              <a:rPr lang="ru-RU" sz="3200" dirty="0">
                <a:latin typeface="Times New Roman"/>
                <a:cs typeface="Times New Roman"/>
              </a:rPr>
              <a:t>- Обращение к деятельности</a:t>
            </a:r>
          </a:p>
          <a:p>
            <a:pPr>
              <a:buNone/>
            </a:pPr>
            <a:r>
              <a:rPr lang="ru-RU" sz="3200" dirty="0">
                <a:latin typeface="Times New Roman"/>
                <a:cs typeface="Times New Roman"/>
              </a:rPr>
              <a:t>- Обращение к семантике                            .                                    .                        --- насколько важно?</a:t>
            </a:r>
          </a:p>
          <a:p>
            <a:pPr>
              <a:buFontTx/>
              <a:buChar char="-"/>
            </a:pPr>
            <a:r>
              <a:rPr lang="ru-RU" sz="3200" dirty="0">
                <a:latin typeface="Times New Roman"/>
                <a:cs typeface="Times New Roman"/>
              </a:rPr>
              <a:t>Синхронизация процессов </a:t>
            </a:r>
          </a:p>
          <a:p>
            <a:pPr>
              <a:buNone/>
            </a:pPr>
            <a:r>
              <a:rPr lang="ru-RU" sz="3200" dirty="0">
                <a:latin typeface="Times New Roman"/>
                <a:cs typeface="Times New Roman"/>
              </a:rPr>
              <a:t>       (ритмы: дыхания, сердца, менструальный)</a:t>
            </a:r>
          </a:p>
          <a:p>
            <a:pPr>
              <a:buNone/>
            </a:pPr>
            <a:r>
              <a:rPr lang="ru-RU" sz="3200" dirty="0">
                <a:latin typeface="Times New Roman"/>
                <a:cs typeface="Times New Roman"/>
              </a:rPr>
              <a:t>- Синхронизация мышечной активности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1273504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Знаковость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57401" y="2419350"/>
            <a:ext cx="8096250" cy="2571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>
                <a:latin typeface="Times New Roman"/>
                <a:cs typeface="Times New Roman"/>
              </a:rPr>
              <a:t> Означающее и означаемое</a:t>
            </a:r>
          </a:p>
          <a:p>
            <a:r>
              <a:rPr lang="ru-RU" sz="4000">
                <a:latin typeface="Times New Roman"/>
                <a:cs typeface="Times New Roman"/>
              </a:rPr>
              <a:t> Их взаимная трансцендентность 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53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 err="1">
                <a:latin typeface="Times New Roman"/>
                <a:cs typeface="Times New Roman"/>
              </a:rPr>
              <a:t>Комформность</a:t>
            </a:r>
            <a:r>
              <a:rPr lang="ru-RU" b="1">
                <a:latin typeface="Times New Roman"/>
                <a:cs typeface="Times New Roman"/>
              </a:rPr>
              <a:t> 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7562538" cy="280039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Сопиков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А.П. Проблемы измерения конформных реакций в малых группах: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дисс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… канд. псих. наук. – Л., 1969. – 173 с.</a:t>
            </a:r>
          </a:p>
          <a:p>
            <a:pPr marL="0" indent="0">
              <a:buNone/>
            </a:pPr>
            <a:br>
              <a:rPr lang="ru-RU" sz="3200" dirty="0"/>
            </a:b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Сопиков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 А.П.  Механизм 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 //  Вопросы  психологии  познания  людьми  друг  друга  и  самопознания. Краснодар: Изд-во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Кубан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ун-та, 1977.</a:t>
            </a:r>
          </a:p>
          <a:p>
            <a:pPr marL="0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Опыты Аша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9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710660" cy="860091"/>
          </a:xfrm>
        </p:spPr>
        <p:txBody>
          <a:bodyPr anchor="ctr">
            <a:normAutofit fontScale="90000"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Психологическое заражение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396360"/>
            <a:ext cx="6056111" cy="33735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В.М. Бехтерев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Г. Лебон</a:t>
            </a:r>
          </a:p>
          <a:p>
            <a:pPr marL="0" indent="0">
              <a:buNone/>
            </a:pPr>
            <a:r>
              <a:rPr lang="de-DE" sz="3200" dirty="0">
                <a:latin typeface="Times New Roman"/>
                <a:cs typeface="Times New Roman"/>
              </a:rPr>
              <a:t>X. </a:t>
            </a:r>
            <a:r>
              <a:rPr lang="ru-RU" sz="3200" dirty="0" err="1">
                <a:latin typeface="Times New Roman"/>
                <a:cs typeface="Times New Roman"/>
              </a:rPr>
              <a:t>Ортега</a:t>
            </a:r>
            <a:r>
              <a:rPr lang="ru-RU" sz="3200" dirty="0">
                <a:latin typeface="Times New Roman"/>
                <a:cs typeface="Times New Roman"/>
              </a:rPr>
              <a:t>-и-Гассет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Б.Ф. Поршнев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Эпидемии кликушества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5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B965-4E7F-4B3B-93A4-14021654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887" y="629266"/>
            <a:ext cx="4726089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2800" kern="1200">
                <a:latin typeface="Times New Roman"/>
              </a:rPr>
            </a:br>
            <a:r>
              <a:rPr lang="en-US" sz="2800" b="1" kern="1200" err="1">
                <a:latin typeface="Times New Roman"/>
                <a:cs typeface="Times New Roman"/>
              </a:rPr>
              <a:t>Пэрна</a:t>
            </a:r>
            <a:r>
              <a:rPr lang="en-US" sz="2800" b="1" kern="1200">
                <a:latin typeface="Times New Roman"/>
                <a:cs typeface="Times New Roman"/>
              </a:rPr>
              <a:t> </a:t>
            </a:r>
            <a:r>
              <a:rPr lang="en-US" sz="2800" b="1" kern="1200" err="1">
                <a:latin typeface="Times New Roman"/>
                <a:cs typeface="Times New Roman"/>
              </a:rPr>
              <a:t>Николай</a:t>
            </a:r>
            <a:r>
              <a:rPr lang="en-US" sz="2800" b="1" kern="1200">
                <a:latin typeface="Times New Roman"/>
                <a:cs typeface="Times New Roman"/>
              </a:rPr>
              <a:t> </a:t>
            </a:r>
            <a:r>
              <a:rPr lang="en-US" sz="2800" b="1" kern="1200" err="1">
                <a:latin typeface="Times New Roman"/>
                <a:cs typeface="Times New Roman"/>
              </a:rPr>
              <a:t>Яковлевич</a:t>
            </a:r>
            <a:r>
              <a:rPr lang="en-US" sz="2800" b="1" kern="1200">
                <a:latin typeface="Times New Roman"/>
                <a:cs typeface="Times New Roman"/>
              </a:rPr>
              <a:t> </a:t>
            </a:r>
            <a:br>
              <a:rPr lang="en-US" sz="2800" b="1" kern="1200">
                <a:latin typeface="Times New Roman"/>
              </a:rPr>
            </a:br>
            <a:r>
              <a:rPr lang="en-US" sz="2800" b="1">
                <a:latin typeface="Times New Roman"/>
                <a:cs typeface="Times New Roman"/>
              </a:rPr>
              <a:t>(</a:t>
            </a:r>
            <a:r>
              <a:rPr lang="en-US" sz="2800" b="1" kern="1200">
                <a:latin typeface="Times New Roman"/>
                <a:cs typeface="Times New Roman"/>
              </a:rPr>
              <a:t>1878 </a:t>
            </a:r>
            <a:r>
              <a:rPr lang="en-US" sz="2800" b="1">
                <a:latin typeface="Times New Roman"/>
                <a:cs typeface="Times New Roman"/>
              </a:rPr>
              <a:t>–</a:t>
            </a:r>
            <a:r>
              <a:rPr lang="en-US" sz="2800" b="1" kern="1200">
                <a:latin typeface="Times New Roman"/>
                <a:cs typeface="Times New Roman"/>
              </a:rPr>
              <a:t>1923</a:t>
            </a:r>
            <a:r>
              <a:rPr lang="en-US" sz="2800" b="1">
                <a:latin typeface="Times New Roman"/>
                <a:cs typeface="Times New Roman"/>
              </a:rPr>
              <a:t>)</a:t>
            </a:r>
            <a:br>
              <a:rPr lang="en-US" sz="2800" b="1" kern="1200">
                <a:latin typeface="Times New Roman"/>
              </a:rPr>
            </a:br>
            <a:endParaRPr lang="en-US" sz="2800" kern="1200">
              <a:latin typeface="Times New Roman"/>
              <a:cs typeface="Times New Roman"/>
            </a:endParaRPr>
          </a:p>
          <a:p>
            <a:endParaRPr lang="en-US" sz="2800" kern="12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8" descr="1955-3vqaQQseyz.jpg">
            <a:extLst>
              <a:ext uri="{FF2B5EF4-FFF2-40B4-BE49-F238E27FC236}">
                <a16:creationId xmlns:a16="http://schemas.microsoft.com/office/drawing/2014/main" id="{46764E2D-7E2F-4AE3-B7BF-419499D94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4142" y="1222980"/>
            <a:ext cx="6064660" cy="4412040"/>
          </a:xfrm>
          <a:prstGeom prst="rect">
            <a:avLst/>
          </a:prstGeom>
          <a:effectLst/>
        </p:spPr>
      </p:pic>
      <p:sp>
        <p:nvSpPr>
          <p:cNvPr id="4" name="Содержимое 7">
            <a:extLst>
              <a:ext uri="{FF2B5EF4-FFF2-40B4-BE49-F238E27FC236}">
                <a16:creationId xmlns:a16="http://schemas.microsoft.com/office/drawing/2014/main" id="{AD1E05FD-E427-4E21-98D3-9E5459BF8FE6}"/>
              </a:ext>
            </a:extLst>
          </p:cNvPr>
          <p:cNvSpPr txBox="1">
            <a:spLocks/>
          </p:cNvSpPr>
          <p:nvPr/>
        </p:nvSpPr>
        <p:spPr>
          <a:xfrm>
            <a:off x="7567890" y="1973453"/>
            <a:ext cx="4803577" cy="4786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latin typeface="Times"/>
                <a:cs typeface="Times"/>
              </a:rPr>
              <a:t>Физико-Математический</a:t>
            </a:r>
            <a:r>
              <a:rPr lang="en-US" sz="2200" dirty="0">
                <a:latin typeface="Times"/>
                <a:cs typeface="Times"/>
              </a:rPr>
              <a:t> </a:t>
            </a:r>
            <a:r>
              <a:rPr lang="en-US" sz="2200" dirty="0" err="1">
                <a:latin typeface="Times"/>
                <a:cs typeface="Times"/>
              </a:rPr>
              <a:t>факультет</a:t>
            </a:r>
            <a:r>
              <a:rPr lang="en-US" sz="2200" dirty="0">
                <a:latin typeface="Times"/>
                <a:cs typeface="Times"/>
              </a:rPr>
              <a:t> </a:t>
            </a:r>
            <a:r>
              <a:rPr lang="en-US" sz="2200" dirty="0" err="1">
                <a:latin typeface="Times"/>
                <a:cs typeface="Times"/>
              </a:rPr>
              <a:t>Петербургского</a:t>
            </a:r>
            <a:r>
              <a:rPr lang="en-US" sz="2200" dirty="0">
                <a:latin typeface="Times"/>
                <a:cs typeface="Times"/>
              </a:rPr>
              <a:t> </a:t>
            </a:r>
            <a:r>
              <a:rPr lang="en-US" sz="2200" dirty="0" err="1">
                <a:latin typeface="Times"/>
                <a:cs typeface="Times"/>
              </a:rPr>
              <a:t>университета</a:t>
            </a:r>
            <a:r>
              <a:rPr lang="en-US" sz="2200" dirty="0">
                <a:latin typeface="Times"/>
                <a:cs typeface="Times"/>
              </a:rPr>
              <a:t> (1902)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endParaRPr lang="en-US" sz="2200">
              <a:latin typeface="Times"/>
              <a:cs typeface="Times"/>
            </a:endParaRPr>
          </a:p>
          <a:p>
            <a:r>
              <a:rPr lang="en-US" sz="2200" dirty="0" err="1">
                <a:latin typeface="Times"/>
                <a:cs typeface="Times"/>
              </a:rPr>
              <a:t>Военно-Медицинская</a:t>
            </a:r>
            <a:r>
              <a:rPr lang="en-US" sz="2200" dirty="0">
                <a:latin typeface="Times"/>
                <a:cs typeface="Times"/>
              </a:rPr>
              <a:t> </a:t>
            </a:r>
            <a:r>
              <a:rPr lang="en-US" sz="2200" dirty="0" err="1">
                <a:latin typeface="Times"/>
                <a:cs typeface="Times"/>
              </a:rPr>
              <a:t>академия</a:t>
            </a:r>
            <a:r>
              <a:rPr lang="en-US" sz="2200" dirty="0">
                <a:latin typeface="Times"/>
                <a:cs typeface="Times"/>
              </a:rPr>
              <a:t> (1908)</a:t>
            </a:r>
          </a:p>
          <a:p>
            <a:pPr marL="0" indent="0">
              <a:buNone/>
            </a:pPr>
            <a:endParaRPr lang="en-US" sz="2200">
              <a:latin typeface="Times"/>
              <a:cs typeface="Times"/>
            </a:endParaRPr>
          </a:p>
          <a:p>
            <a:r>
              <a:rPr lang="en-US" sz="2200" dirty="0" err="1">
                <a:latin typeface="Times"/>
                <a:cs typeface="Times"/>
              </a:rPr>
              <a:t>Ученик</a:t>
            </a:r>
            <a:r>
              <a:rPr lang="en-US" sz="2200" dirty="0">
                <a:latin typeface="Times"/>
                <a:cs typeface="Times"/>
              </a:rPr>
              <a:t> Н.Е. </a:t>
            </a:r>
            <a:r>
              <a:rPr lang="en-US" sz="2200" dirty="0" err="1">
                <a:latin typeface="Times"/>
                <a:cs typeface="Times"/>
              </a:rPr>
              <a:t>Введенского</a:t>
            </a:r>
            <a:endParaRPr lang="en-US" sz="2200" dirty="0">
              <a:latin typeface="Times"/>
              <a:cs typeface="Times"/>
            </a:endParaRPr>
          </a:p>
          <a:p>
            <a:pPr marL="0" indent="0">
              <a:buNone/>
            </a:pPr>
            <a:endParaRPr lang="en-US" sz="2200">
              <a:latin typeface="Times"/>
              <a:cs typeface="Times"/>
            </a:endParaRPr>
          </a:p>
          <a:p>
            <a:r>
              <a:rPr lang="en-US" sz="2200" dirty="0" err="1">
                <a:latin typeface="Times"/>
                <a:cs typeface="Times"/>
              </a:rPr>
              <a:t>Биоритмология</a:t>
            </a:r>
            <a:r>
              <a:rPr lang="en-US" sz="2200" dirty="0">
                <a:latin typeface="Times"/>
                <a:cs typeface="Times"/>
              </a:rPr>
              <a:t>. </a:t>
            </a:r>
          </a:p>
          <a:p>
            <a:pPr marL="0" indent="0">
              <a:buNone/>
            </a:pPr>
            <a:r>
              <a:rPr lang="en-US" sz="2200" dirty="0">
                <a:latin typeface="Times"/>
                <a:cs typeface="Times"/>
              </a:rPr>
              <a:t>   </a:t>
            </a:r>
            <a:r>
              <a:rPr lang="en-US" sz="2200" dirty="0" err="1">
                <a:latin typeface="Times"/>
                <a:cs typeface="Times"/>
              </a:rPr>
              <a:t>Психиатрическая</a:t>
            </a:r>
            <a:r>
              <a:rPr lang="en-US" sz="2200" dirty="0">
                <a:latin typeface="Times"/>
                <a:cs typeface="Times"/>
              </a:rPr>
              <a:t> </a:t>
            </a:r>
            <a:r>
              <a:rPr lang="en-US" sz="2200" dirty="0" err="1">
                <a:latin typeface="Times"/>
                <a:cs typeface="Times"/>
              </a:rPr>
              <a:t>статистика</a:t>
            </a:r>
            <a:r>
              <a:rPr lang="en-US" sz="2200" dirty="0">
                <a:latin typeface="Times"/>
                <a:cs typeface="Times"/>
              </a:rPr>
              <a:t>.</a:t>
            </a:r>
            <a:endParaRPr lang="en-US"/>
          </a:p>
          <a:p>
            <a:endParaRPr lang="en-US" sz="2200">
              <a:latin typeface="Times"/>
              <a:cs typeface="Times"/>
            </a:endParaRPr>
          </a:p>
          <a:p>
            <a:endParaRPr lang="en-US" sz="220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4738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2EBF-12FA-4B05-AAB7-CDCEBDE8A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US">
              <a:cs typeface="Calibri Light"/>
            </a:endParaRPr>
          </a:p>
          <a:p>
            <a:r>
              <a:rPr lang="ru-RU" b="1">
                <a:latin typeface="Times New Roman"/>
                <a:cs typeface="Times New Roman"/>
              </a:rPr>
              <a:t>Усвоение ритма</a:t>
            </a:r>
            <a:endParaRPr lang="en-US">
              <a:ea typeface="+mj-lt"/>
              <a:cs typeface="+mj-l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EAE3D-137B-4614-AAC4-9C28F2FEB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ru-RU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b="1">
                <a:latin typeface="Times New Roman"/>
                <a:cs typeface="Times New Roman"/>
              </a:rPr>
              <a:t>Эффекты телепатии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Содержимое 7" descr="Nikolaj_Perna__Ritm_zhizn_i_tvorchestvo.jpeg">
            <a:extLst>
              <a:ext uri="{FF2B5EF4-FFF2-40B4-BE49-F238E27FC236}">
                <a16:creationId xmlns:a16="http://schemas.microsoft.com/office/drawing/2014/main" id="{A891ACE2-B737-4479-8F5B-C5BDB57A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96" r="572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A5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86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206" y="627322"/>
            <a:ext cx="7510322" cy="17118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457200"/>
            <a:br>
              <a:rPr lang="ru-RU" sz="3600" b="1">
                <a:latin typeface="Times New Roman"/>
                <a:cs typeface="Times New Roman"/>
              </a:rPr>
            </a:br>
            <a:r>
              <a:rPr lang="ru-RU" sz="1400" b="1">
                <a:latin typeface="Times New Roman"/>
                <a:cs typeface="Times New Roman"/>
              </a:rPr>
              <a:t>Семиотические средства СС   Эвристические средства ЭС   </a:t>
            </a:r>
            <a:r>
              <a:rPr lang="ru-RU" sz="1400" b="1" err="1">
                <a:latin typeface="Times New Roman"/>
                <a:cs typeface="Times New Roman"/>
              </a:rPr>
              <a:t>Креативные</a:t>
            </a:r>
            <a:r>
              <a:rPr lang="ru-RU" sz="1400" b="1">
                <a:latin typeface="Times New Roman"/>
                <a:cs typeface="Times New Roman"/>
              </a:rPr>
              <a:t> средства КС</a:t>
            </a:r>
            <a:br>
              <a:rPr lang="ru-RU" sz="1400" b="1">
                <a:latin typeface="Times New Roman"/>
                <a:cs typeface="Times New Roman"/>
              </a:rPr>
            </a:br>
            <a:r>
              <a:rPr lang="ru-RU" sz="3600" b="1">
                <a:latin typeface="Times New Roman"/>
                <a:cs typeface="Times New Roman"/>
              </a:rPr>
              <a:t>        </a:t>
            </a:r>
            <a:br>
              <a:rPr lang="ru-RU" sz="3600" b="1">
                <a:latin typeface="Times New Roman"/>
                <a:cs typeface="Times New Roman"/>
              </a:rPr>
            </a:br>
            <a:r>
              <a:rPr lang="ru-RU" sz="3600" b="1">
                <a:latin typeface="Times New Roman"/>
                <a:cs typeface="Times New Roman"/>
              </a:rPr>
              <a:t>        </a:t>
            </a:r>
            <a:r>
              <a:rPr lang="ru-RU" sz="2800" b="1">
                <a:latin typeface="Times New Roman"/>
                <a:cs typeface="Times New Roman"/>
              </a:rPr>
              <a:t>Семиотические средства</a:t>
            </a:r>
            <a:br>
              <a:rPr lang="ru-RU" sz="3600" b="1">
                <a:latin typeface="Times New Roman"/>
              </a:rPr>
            </a:br>
            <a:endParaRPr lang="en-US" sz="3600" b="1">
              <a:latin typeface="Times New Roman"/>
              <a:cs typeface="Calibri Light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03400" y="5784112"/>
            <a:ext cx="5875055" cy="276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lang="ru-RU" sz="2000" b="1" err="1">
                <a:latin typeface="Times New Roman"/>
                <a:ea typeface="+mj-ea"/>
                <a:cs typeface="Times New Roman"/>
              </a:rPr>
              <a:t>Креативные</a:t>
            </a:r>
            <a:r>
              <a:rPr lang="ru-RU" sz="2000" b="1">
                <a:latin typeface="Times New Roman"/>
                <a:ea typeface="+mj-ea"/>
                <a:cs typeface="Times New Roman"/>
              </a:rPr>
              <a:t> средства</a:t>
            </a:r>
            <a:r>
              <a:rPr lang="ru-RU" sz="3600" b="1">
                <a:latin typeface="Times New Roman"/>
                <a:ea typeface="+mj-ea"/>
                <a:cs typeface="Times New Roman"/>
              </a:rPr>
              <a:t> 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Эвристические средства  </a:t>
            </a: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Calibri Light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2978C5C-A431-4F57-8004-A25B64F40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1093" y="2026909"/>
            <a:ext cx="5685173" cy="3747488"/>
          </a:xfrm>
        </p:spPr>
      </p:pic>
    </p:spTree>
    <p:extLst>
      <p:ext uri="{BB962C8B-B14F-4D97-AF65-F5344CB8AC3E}">
        <p14:creationId xmlns:p14="http://schemas.microsoft.com/office/powerpoint/2010/main" val="2448013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Содержимое 11" descr="images.jpg">
            <a:extLst>
              <a:ext uri="{FF2B5EF4-FFF2-40B4-BE49-F238E27FC236}">
                <a16:creationId xmlns:a16="http://schemas.microsoft.com/office/drawing/2014/main" id="{8CB31654-96AA-4C40-9563-7FC27851BC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26" y="2190750"/>
            <a:ext cx="5962649" cy="3874293"/>
          </a:xfrm>
          <a:prstGeom prst="rect">
            <a:avLst/>
          </a:prstGeom>
        </p:spPr>
      </p:pic>
      <p:pic>
        <p:nvPicPr>
          <p:cNvPr id="10" name="Содержимое 12" descr="close-up-weathered-texture-of-arid-cracked-ground_281691-1119.jpg">
            <a:extLst>
              <a:ext uri="{FF2B5EF4-FFF2-40B4-BE49-F238E27FC236}">
                <a16:creationId xmlns:a16="http://schemas.microsoft.com/office/drawing/2014/main" id="{7B9AE25D-F6E6-421D-B79A-5F89EDB8E6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7913" y="2190750"/>
            <a:ext cx="5922169" cy="3874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36D0F-F8F7-43B7-B649-161FE76C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2800" b="1" kern="1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b="1" kern="12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Эвристические</a:t>
            </a:r>
            <a:r>
              <a:rPr lang="en-US" sz="2800" b="1" kern="12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средства</a:t>
            </a:r>
            <a:endParaRPr lang="en-US" sz="2800" b="1" kern="1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800" b="1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FCE20-CF27-4304-B1EB-E295025CAB68}"/>
              </a:ext>
            </a:extLst>
          </p:cNvPr>
          <p:cNvSpPr txBox="1"/>
          <p:nvPr/>
        </p:nvSpPr>
        <p:spPr>
          <a:xfrm>
            <a:off x="258234" y="1644650"/>
            <a:ext cx="557953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>
                <a:latin typeface="Times New Roman"/>
                <a:cs typeface="Times New Roman"/>
              </a:rPr>
              <a:t>Типографский лишайник - </a:t>
            </a:r>
            <a:r>
              <a:rPr lang="de-DE" sz="2000" b="1" err="1">
                <a:latin typeface="Times New Roman"/>
                <a:cs typeface="Times New Roman"/>
              </a:rPr>
              <a:t>Graphis</a:t>
            </a:r>
            <a:r>
              <a:rPr lang="de-DE" sz="2000" b="1">
                <a:latin typeface="Times New Roman"/>
                <a:cs typeface="Times New Roman"/>
              </a:rPr>
              <a:t> </a:t>
            </a:r>
            <a:r>
              <a:rPr lang="de-DE" sz="2000" b="1" err="1">
                <a:latin typeface="Times New Roman"/>
                <a:cs typeface="Times New Roman"/>
              </a:rPr>
              <a:t>scripta</a:t>
            </a:r>
            <a:endParaRPr lang="de-DE" sz="2000">
              <a:ea typeface="+mn-lt"/>
              <a:cs typeface="+mn-lt"/>
            </a:endParaRPr>
          </a:p>
          <a:p>
            <a:endParaRPr lang="de-DE" sz="2000" b="1">
              <a:latin typeface="Times New Roman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EEBFA6-F3B5-4910-B919-8AB103C6C9A6}"/>
              </a:ext>
            </a:extLst>
          </p:cNvPr>
          <p:cNvSpPr txBox="1"/>
          <p:nvPr/>
        </p:nvSpPr>
        <p:spPr>
          <a:xfrm>
            <a:off x="7047442" y="1639359"/>
            <a:ext cx="3886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>
                <a:latin typeface="Times New Roman"/>
                <a:cs typeface="Times New Roman"/>
              </a:rPr>
              <a:t>Текстура растрескивания</a:t>
            </a:r>
            <a:endParaRPr lang="en-US" sz="2000">
              <a:ea typeface="+mn-lt"/>
              <a:cs typeface="+mn-lt"/>
            </a:endParaRPr>
          </a:p>
          <a:p>
            <a:pPr algn="l"/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14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754263"/>
            <a:ext cx="7450958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Регламент взаимодействия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604347" y="2207470"/>
            <a:ext cx="5939695" cy="3562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Квази-личности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       </a:t>
            </a:r>
            <a:r>
              <a:rPr lang="ru-RU" dirty="0">
                <a:latin typeface="Times New Roman"/>
                <a:cs typeface="Times New Roman"/>
              </a:rPr>
              <a:t>- </a:t>
            </a:r>
            <a:r>
              <a:rPr lang="ru-RU" dirty="0" err="1">
                <a:latin typeface="Times New Roman"/>
                <a:ea typeface="+mn-lt"/>
                <a:cs typeface="Times New Roman"/>
              </a:rPr>
              <a:t>импликатуры</a:t>
            </a:r>
            <a:endParaRPr lang="ru-RU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        - </a:t>
            </a:r>
            <a:r>
              <a:rPr lang="ru-RU" dirty="0" err="1">
                <a:latin typeface="Times New Roman"/>
                <a:cs typeface="Times New Roman"/>
              </a:rPr>
              <a:t>пресуппозиции</a:t>
            </a:r>
            <a:r>
              <a:rPr lang="ru-RU" dirty="0">
                <a:latin typeface="Times New Roman"/>
                <a:cs typeface="Times New Roman"/>
              </a:rPr>
              <a:t> </a:t>
            </a:r>
          </a:p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Амплуа</a:t>
            </a:r>
          </a:p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Позиции</a:t>
            </a:r>
          </a:p>
          <a:p>
            <a:pPr marL="457200" indent="-457200"/>
            <a:r>
              <a:rPr lang="ru-RU" sz="3200" dirty="0">
                <a:latin typeface="Times New Roman"/>
                <a:cs typeface="Times New Roman"/>
              </a:rPr>
              <a:t>Протокол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4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29181" y="701347"/>
            <a:ext cx="6056111" cy="1010216"/>
          </a:xfrm>
        </p:spPr>
        <p:txBody>
          <a:bodyPr anchor="ctr">
            <a:normAutofit/>
          </a:bodyPr>
          <a:lstStyle/>
          <a:p>
            <a:pPr algn="just"/>
            <a:r>
              <a:rPr lang="ru-RU" b="1" err="1">
                <a:latin typeface="Times New Roman" pitchFamily="18" charset="0"/>
                <a:cs typeface="Times New Roman" pitchFamily="18" charset="0"/>
              </a:rPr>
              <a:t>Перформативность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97301" y="2197574"/>
            <a:ext cx="7571770" cy="33824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 err="1">
                <a:latin typeface="Times New Roman"/>
                <a:cs typeface="Times New Roman"/>
              </a:rPr>
              <a:t>Иллокутивные</a:t>
            </a:r>
            <a:r>
              <a:rPr lang="ru-RU" sz="3200" dirty="0">
                <a:latin typeface="Times New Roman"/>
                <a:cs typeface="Times New Roman"/>
              </a:rPr>
              <a:t> интенции</a:t>
            </a:r>
            <a:endParaRPr lang="ru-RU" dirty="0"/>
          </a:p>
          <a:p>
            <a:r>
              <a:rPr lang="ru-RU" sz="3200" dirty="0" err="1">
                <a:latin typeface="Times New Roman"/>
                <a:cs typeface="Times New Roman"/>
              </a:rPr>
              <a:t>Локуция</a:t>
            </a:r>
            <a:endParaRPr lang="ru-RU" sz="3200" dirty="0">
              <a:latin typeface="Times New Roman"/>
              <a:cs typeface="Times New Roman"/>
            </a:endParaRPr>
          </a:p>
          <a:p>
            <a:r>
              <a:rPr lang="ru-RU" sz="3200" dirty="0">
                <a:latin typeface="Times New Roman"/>
                <a:cs typeface="Times New Roman"/>
              </a:rPr>
              <a:t>Перформативные эффекты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Неиспорченные и испорченные акты</a:t>
            </a:r>
          </a:p>
          <a:p>
            <a:r>
              <a:rPr lang="ru-RU" sz="3200" dirty="0">
                <a:latin typeface="Times New Roman"/>
                <a:cs typeface="Times New Roman"/>
              </a:rPr>
              <a:t>Осечки и препятствия. </a:t>
            </a:r>
          </a:p>
          <a:p>
            <a:r>
              <a:rPr lang="ru-RU" sz="3200" dirty="0">
                <a:latin typeface="Times New Roman"/>
                <a:cs typeface="Times New Roman"/>
              </a:rPr>
              <a:t>Роль протокола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6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59176" y="619275"/>
            <a:ext cx="7263809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Инсигнии  в прагматике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033516"/>
            <a:ext cx="6056111" cy="373634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Жезлы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Короны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Державы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Перстни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Ключи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  - Отсутствие родинок у цариц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«Царские знаки» 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…….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53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83" y="693683"/>
            <a:ext cx="8040414" cy="1261241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>
                <a:latin typeface="Times New Roman"/>
                <a:cs typeface="Times New Roman"/>
              </a:rPr>
              <a:t>Общая семантика и</a:t>
            </a:r>
            <a:br>
              <a:rPr lang="ru-RU" sz="3600" b="1">
                <a:latin typeface="Times New Roman"/>
                <a:cs typeface="Times New Roman"/>
              </a:rPr>
            </a:br>
            <a:r>
              <a:rPr lang="ru-RU" sz="3600" b="1" err="1">
                <a:latin typeface="Times New Roman"/>
                <a:cs typeface="Times New Roman"/>
              </a:rPr>
              <a:t>лингво</a:t>
            </a:r>
            <a:r>
              <a:rPr lang="ru-RU" sz="3600" b="1">
                <a:latin typeface="Times New Roman"/>
                <a:cs typeface="Times New Roman"/>
              </a:rPr>
              <a:t>-семиотическая семантика</a:t>
            </a:r>
            <a:endParaRPr lang="en-US" sz="36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44329" y="2208706"/>
            <a:ext cx="7977351" cy="3783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ru-RU" dirty="0" err="1">
                <a:latin typeface="Times New Roman"/>
                <a:cs typeface="Times New Roman"/>
              </a:rPr>
              <a:t>Разграфлённость</a:t>
            </a:r>
            <a:r>
              <a:rPr lang="ru-RU" dirty="0">
                <a:latin typeface="Times New Roman"/>
                <a:cs typeface="Times New Roman"/>
              </a:rPr>
              <a:t> семантики планами выражения</a:t>
            </a:r>
            <a:endParaRPr lang="en-US" dirty="0">
              <a:cs typeface="Calibri"/>
            </a:endParaRPr>
          </a:p>
          <a:p>
            <a:pPr algn="just"/>
            <a:r>
              <a:rPr lang="ru-RU" dirty="0">
                <a:latin typeface="Times New Roman"/>
                <a:cs typeface="Times New Roman"/>
              </a:rPr>
              <a:t>Подключение к потокам сознания 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/>
                <a:cs typeface="Times New Roman"/>
              </a:rPr>
              <a:t>(</a:t>
            </a:r>
            <a:r>
              <a:rPr lang="ru-RU" sz="2600" i="1" dirty="0">
                <a:latin typeface="Times New Roman"/>
                <a:cs typeface="Times New Roman"/>
              </a:rPr>
              <a:t>Налимов В.В. Спонтанность сознания: Вероятностная теория смыслов и смысловая архитектоника личности. </a:t>
            </a:r>
          </a:p>
          <a:p>
            <a:pPr marL="0" indent="0" algn="just">
              <a:buNone/>
            </a:pPr>
            <a:r>
              <a:rPr lang="ru-RU" sz="2600" i="1" dirty="0">
                <a:latin typeface="Times New Roman"/>
                <a:cs typeface="Times New Roman"/>
              </a:rPr>
              <a:t>М.: Изд-во «Прометей» МГПИ им. Ленина, 1989</a:t>
            </a:r>
            <a:r>
              <a:rPr lang="ru-RU" sz="2600" dirty="0">
                <a:latin typeface="Times New Roman"/>
                <a:cs typeface="Times New Roman"/>
              </a:rPr>
              <a:t>)</a:t>
            </a:r>
            <a:endParaRPr lang="ru-RU" sz="2600" dirty="0">
              <a:cs typeface="Calibri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457" y="1050596"/>
            <a:ext cx="6056111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/>
                <a:cs typeface="Times New Roman"/>
              </a:rPr>
              <a:t>Генетические мифы</a:t>
            </a:r>
            <a:br>
              <a:rPr lang="ru-RU" b="1" dirty="0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69117" y="2681923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200">
                <a:latin typeface="Times New Roman"/>
                <a:cs typeface="Times New Roman"/>
              </a:rPr>
              <a:t>Происхождение человека и языка как часть генетического мифа</a:t>
            </a:r>
            <a:endParaRPr lang="ru-RU"/>
          </a:p>
          <a:p>
            <a:pPr marL="0" indent="0" algn="ctr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5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7"/>
            <a:ext cx="6056111" cy="1214932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Ключ - замок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15404" y="2470246"/>
            <a:ext cx="8065310" cy="32996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Семиотический статус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b="1">
                <a:latin typeface="Times New Roman"/>
                <a:cs typeface="Times New Roman"/>
              </a:rPr>
              <a:t>Замок и ключ</a:t>
            </a:r>
            <a:r>
              <a:rPr lang="ru-RU" sz="3200">
                <a:latin typeface="Times New Roman"/>
                <a:cs typeface="Times New Roman"/>
              </a:rPr>
              <a:t> – тело знака (плана выражения)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Использование ключа – план содержания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err="1">
                <a:latin typeface="Times New Roman"/>
                <a:cs typeface="Times New Roman"/>
              </a:rPr>
              <a:t>Шапероны</a:t>
            </a:r>
            <a:r>
              <a:rPr lang="ru-RU" sz="320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ru-RU" sz="3200" err="1">
                <a:latin typeface="Times New Roman"/>
                <a:cs typeface="Times New Roman"/>
              </a:rPr>
              <a:t>Фолдинг</a:t>
            </a: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4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Симптомы и знаки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74284" y="2450854"/>
            <a:ext cx="6847138" cy="2230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Свойства, признаки, симптомы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– имманентные отношения</a:t>
            </a:r>
            <a:endParaRPr lang="ru-RU" dirty="0"/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Знаки – трансцендентные отношения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0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208748"/>
            <a:ext cx="6918752" cy="565462"/>
          </a:xfrm>
        </p:spPr>
        <p:txBody>
          <a:bodyPr anchor="ctr">
            <a:normAutofit fontScale="90000"/>
          </a:bodyPr>
          <a:lstStyle/>
          <a:p>
            <a:br>
              <a:rPr lang="ru-RU" b="1">
                <a:latin typeface="Times New Roman"/>
              </a:rPr>
            </a:br>
            <a:r>
              <a:rPr lang="ru-RU" b="1">
                <a:latin typeface="Times New Roman"/>
              </a:rPr>
              <a:t>Дым и огонь</a:t>
            </a:r>
            <a:br>
              <a:rPr lang="ru-RU">
                <a:latin typeface="Times New Roman"/>
                <a:cs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224586"/>
            <a:ext cx="7160735" cy="3545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Дым </a:t>
            </a:r>
          </a:p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Как симптом (как и огонь) горения </a:t>
            </a:r>
          </a:p>
          <a:p>
            <a:pPr marL="457200" indent="-457200"/>
            <a:r>
              <a:rPr lang="ru-RU" sz="3200">
                <a:latin typeface="Times New Roman"/>
                <a:cs typeface="Times New Roman"/>
              </a:rPr>
              <a:t>Как знак огня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3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Симптомы и сигналы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7465092" cy="2380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b="1">
                <a:latin typeface="Times New Roman"/>
                <a:cs typeface="Times New Roman"/>
              </a:rPr>
              <a:t>Сигнал</a:t>
            </a:r>
            <a:r>
              <a:rPr lang="ru-RU" sz="3200">
                <a:latin typeface="Times New Roman"/>
                <a:cs typeface="Times New Roman"/>
              </a:rPr>
              <a:t> – особый симптом, для которого существует гостеприимный приёмник</a:t>
            </a:r>
          </a:p>
          <a:p>
            <a:pPr marL="0" indent="0">
              <a:buNone/>
            </a:pPr>
            <a:r>
              <a:rPr lang="ru-RU" sz="2000" i="1">
                <a:latin typeface="Times New Roman"/>
                <a:cs typeface="Times New Roman"/>
              </a:rPr>
              <a:t>- его </a:t>
            </a:r>
            <a:r>
              <a:rPr lang="ru-RU" sz="2000" i="1" err="1">
                <a:latin typeface="Times New Roman"/>
                <a:cs typeface="Times New Roman"/>
              </a:rPr>
              <a:t>отфильтровывание</a:t>
            </a:r>
            <a:r>
              <a:rPr lang="ru-RU" sz="2000" i="1">
                <a:latin typeface="Times New Roman"/>
                <a:cs typeface="Times New Roman"/>
              </a:rPr>
              <a:t> от помех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99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42233" y="978709"/>
            <a:ext cx="8212714" cy="1618489"/>
          </a:xfrm>
        </p:spPr>
        <p:txBody>
          <a:bodyPr anchor="ctr">
            <a:normAutofit fontScale="90000"/>
          </a:bodyPr>
          <a:lstStyle/>
          <a:p>
            <a:r>
              <a:rPr lang="ru-RU" b="1">
                <a:latin typeface="Times New Roman"/>
                <a:cs typeface="Times New Roman"/>
              </a:rPr>
              <a:t>Сигнал как компонент тела знака  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47164" y="2361064"/>
            <a:ext cx="8106769" cy="309804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Когда возникает совместная деятельность </a:t>
            </a:r>
            <a:endParaRPr lang="ru-RU"/>
          </a:p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создателя и получателя сигнала,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сигнал превращается в 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план выражения (ПВ), 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ПВ - в ПР и 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/>
                <a:cs typeface="Times New Roman"/>
              </a:rPr>
              <a:t>возникает СС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6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19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1" name="Рисунок 8" descr="Снимок-экрана-64о-1451x1536.png"/>
          <p:cNvPicPr/>
          <p:nvPr/>
        </p:nvPicPr>
        <p:blipFill>
          <a:blip r:embed="rId3" cstate="print"/>
          <a:stretch/>
        </p:blipFill>
        <p:spPr>
          <a:xfrm>
            <a:off x="1704960" y="555480"/>
            <a:ext cx="4354200" cy="4628880"/>
          </a:xfrm>
          <a:prstGeom prst="rect">
            <a:avLst/>
          </a:prstGeom>
          <a:ln w="0">
            <a:noFill/>
          </a:ln>
        </p:spPr>
      </p:pic>
      <p:pic>
        <p:nvPicPr>
          <p:cNvPr id="402" name="Содержимое 7" descr="orig.png"/>
          <p:cNvPicPr/>
          <p:nvPr/>
        </p:nvPicPr>
        <p:blipFill>
          <a:blip r:embed="rId4" cstate="print"/>
          <a:stretch/>
        </p:blipFill>
        <p:spPr>
          <a:xfrm>
            <a:off x="6118200" y="555480"/>
            <a:ext cx="4365360" cy="4628880"/>
          </a:xfrm>
          <a:prstGeom prst="rect">
            <a:avLst/>
          </a:prstGeom>
          <a:ln w="0">
            <a:noFill/>
          </a:ln>
        </p:spPr>
      </p:pic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838080" y="5358240"/>
            <a:ext cx="10515240" cy="942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</a:rPr>
              <a:t>Загадочная картинка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2526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Содержимое 8" descr="bed4b15f153f"/>
          <p:cNvPicPr>
            <a:picLocks noGrp="1"/>
          </p:cNvPicPr>
          <p:nvPr>
            <p:ph idx="1"/>
          </p:nvPr>
        </p:nvPicPr>
        <p:blipFill>
          <a:blip r:embed="rId3" cstate="print"/>
          <a:srcRect t="13474" r="53149" b="11789"/>
          <a:stretch>
            <a:fillRect/>
          </a:stretch>
        </p:blipFill>
        <p:spPr bwMode="auto">
          <a:xfrm>
            <a:off x="1608766" y="1518908"/>
            <a:ext cx="4483100" cy="4629150"/>
          </a:xfrm>
          <a:prstGeom prst="rect">
            <a:avLst/>
          </a:prstGeom>
        </p:spPr>
      </p:pic>
      <p:pic>
        <p:nvPicPr>
          <p:cNvPr id="10" name="Рисунок 9" descr="istockphoto-595351062-1024x1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1289" y="1518908"/>
            <a:ext cx="4629150" cy="462915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3219" y="-4614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kern="1200" err="1">
                <a:latin typeface="Times New Roman"/>
                <a:cs typeface="Times New Roman"/>
              </a:rPr>
              <a:t>Распознавание</a:t>
            </a:r>
            <a:r>
              <a:rPr lang="en-US" b="1" kern="1200">
                <a:latin typeface="Times New Roman"/>
                <a:cs typeface="Times New Roman"/>
              </a:rPr>
              <a:t> </a:t>
            </a:r>
            <a:r>
              <a:rPr lang="en-US" b="1" kern="1200" err="1">
                <a:latin typeface="Times New Roman"/>
                <a:cs typeface="Times New Roman"/>
              </a:rPr>
              <a:t>тела</a:t>
            </a:r>
            <a:r>
              <a:rPr lang="en-US" b="1" kern="1200">
                <a:latin typeface="Times New Roman"/>
                <a:cs typeface="Times New Roman"/>
              </a:rPr>
              <a:t> </a:t>
            </a:r>
            <a:r>
              <a:rPr lang="en-US" b="1" kern="1200" err="1">
                <a:latin typeface="Times New Roman"/>
                <a:cs typeface="Times New Roman"/>
              </a:rPr>
              <a:t>знака</a:t>
            </a:r>
            <a:r>
              <a:rPr lang="en-US" b="1" kern="1200">
                <a:latin typeface="Times New Roman"/>
                <a:cs typeface="Times New Roman"/>
              </a:rPr>
              <a:t> </a:t>
            </a:r>
            <a:r>
              <a:rPr lang="en-US" b="1" kern="1200" err="1">
                <a:latin typeface="Times New Roman"/>
                <a:cs typeface="Times New Roman"/>
              </a:rPr>
              <a:t>по</a:t>
            </a:r>
            <a:r>
              <a:rPr lang="en-US" b="1" kern="1200">
                <a:latin typeface="Times New Roman"/>
                <a:cs typeface="Times New Roman"/>
              </a:rPr>
              <a:t> </a:t>
            </a:r>
            <a:r>
              <a:rPr lang="en-US" b="1" kern="1200" err="1">
                <a:latin typeface="Times New Roman"/>
                <a:cs typeface="Times New Roman"/>
              </a:rPr>
              <a:t>симптомам</a:t>
            </a:r>
            <a:r>
              <a:rPr lang="en-US" b="1" kern="1200">
                <a:latin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5566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29780" y="619275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Разумный глаз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012228" y="2138949"/>
            <a:ext cx="8330642" cy="3761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>
                <a:latin typeface="Times New Roman"/>
                <a:cs typeface="Times New Roman"/>
              </a:rPr>
              <a:t>Грегори Р.Л. Разумный глаз – М.: Мир, 1972.</a:t>
            </a:r>
            <a:endParaRPr lang="ru-RU"/>
          </a:p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Звегинцев В.А. Предложение и его отношение к языку и речи. М.: URSS. 2007. </a:t>
            </a:r>
          </a:p>
          <a:p>
            <a:pPr marL="0" indent="0">
              <a:buNone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    ___________________________</a:t>
            </a:r>
          </a:p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Возможные при этом реконструкции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1650162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760594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Механизмы распознавания 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Импринтинг</a:t>
            </a:r>
            <a:endParaRPr lang="en-US" sz="3200" b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9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Изображение выглядит как человек, мужчина, внутренний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94C867F0-0B0F-435F-A85B-9575B035D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" b="3469"/>
          <a:stretch/>
        </p:blipFill>
        <p:spPr>
          <a:xfrm>
            <a:off x="1065213" y="2384425"/>
            <a:ext cx="3330575" cy="3616325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Рисунок 6" descr="Изображение выглядит как мужчина, человек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4B7C8EA3-2CCB-4150-BEE6-9B95D549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75" r="2" b="28277"/>
          <a:stretch/>
        </p:blipFill>
        <p:spPr>
          <a:xfrm>
            <a:off x="4464050" y="2384425"/>
            <a:ext cx="3243263" cy="3616325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26F9C72-6566-4AF3-A9C1-A77F7B0DD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93" r="1" b="13143"/>
          <a:stretch/>
        </p:blipFill>
        <p:spPr>
          <a:xfrm>
            <a:off x="7775575" y="2384425"/>
            <a:ext cx="3348038" cy="3616325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7D80E-0FBA-4365-9D21-2B474AC2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Инварианты распознавания в сенсорных системах</a:t>
            </a:r>
            <a:endParaRPr lang="ru-RU">
              <a:ea typeface="+mj-lt"/>
              <a:cs typeface="+mj-lt"/>
            </a:endParaRPr>
          </a:p>
          <a:p>
            <a:pPr algn="ctr"/>
            <a:endParaRPr lang="ru-RU"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54B57-A730-4E62-B10F-A018E411548A}"/>
              </a:ext>
            </a:extLst>
          </p:cNvPr>
          <p:cNvSpPr txBox="1"/>
          <p:nvPr/>
        </p:nvSpPr>
        <p:spPr>
          <a:xfrm>
            <a:off x="1360098" y="603274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Times New Roman"/>
                <a:cs typeface="Calibri"/>
              </a:rPr>
              <a:t>Е. </a:t>
            </a:r>
            <a:r>
              <a:rPr lang="ru-RU" sz="2400" b="1" err="1">
                <a:latin typeface="Times New Roman"/>
                <a:cs typeface="Calibri"/>
              </a:rPr>
              <a:t>Галантер</a:t>
            </a:r>
          </a:p>
          <a:p>
            <a:pPr algn="ctr"/>
            <a:r>
              <a:rPr lang="ru-RU" sz="2400" b="1">
                <a:latin typeface="Times New Roman"/>
                <a:cs typeface="Calibri"/>
              </a:rPr>
              <a:t>(1924-2016)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C8566-5EDD-4C17-A890-4B99376561DF}"/>
              </a:ext>
            </a:extLst>
          </p:cNvPr>
          <p:cNvSpPr txBox="1"/>
          <p:nvPr/>
        </p:nvSpPr>
        <p:spPr>
          <a:xfrm>
            <a:off x="4724399" y="603273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Times New Roman"/>
                <a:cs typeface="Calibri"/>
              </a:rPr>
              <a:t>В.Д. Глезер</a:t>
            </a:r>
          </a:p>
          <a:p>
            <a:pPr algn="ctr"/>
            <a:r>
              <a:rPr lang="ru-RU" sz="2400" b="1">
                <a:latin typeface="Times New Roman"/>
                <a:cs typeface="Calibri"/>
              </a:rPr>
              <a:t>(1923-2017)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4F85B-2907-4581-BBAD-50F4AAEF4837}"/>
              </a:ext>
            </a:extLst>
          </p:cNvPr>
          <p:cNvSpPr txBox="1"/>
          <p:nvPr/>
        </p:nvSpPr>
        <p:spPr>
          <a:xfrm>
            <a:off x="8088702" y="603274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Times New Roman"/>
                <a:cs typeface="Calibri"/>
              </a:rPr>
              <a:t>К. </a:t>
            </a:r>
            <a:r>
              <a:rPr lang="ru-RU" sz="2400" b="1" err="1">
                <a:latin typeface="Times New Roman"/>
                <a:cs typeface="Calibri"/>
              </a:rPr>
              <a:t>Прибрам</a:t>
            </a:r>
            <a:endParaRPr lang="ru-RU" sz="2400" b="1">
              <a:latin typeface="Times New Roman"/>
              <a:cs typeface="Calibri"/>
            </a:endParaRPr>
          </a:p>
          <a:p>
            <a:pPr algn="ctr"/>
            <a:r>
              <a:rPr lang="ru-RU" sz="2400" b="1">
                <a:latin typeface="Times New Roman"/>
                <a:cs typeface="Calibri"/>
              </a:rPr>
              <a:t>(1919-2015)</a:t>
            </a:r>
          </a:p>
        </p:txBody>
      </p:sp>
    </p:spTree>
    <p:extLst>
      <p:ext uri="{BB962C8B-B14F-4D97-AF65-F5344CB8AC3E}">
        <p14:creationId xmlns:p14="http://schemas.microsoft.com/office/powerpoint/2010/main" val="306324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9928" y="1705970"/>
            <a:ext cx="6011095" cy="1078134"/>
          </a:xfrm>
        </p:spPr>
        <p:txBody>
          <a:bodyPr anchor="ctr">
            <a:normAutofit fontScale="90000"/>
          </a:bodyPr>
          <a:lstStyle/>
          <a:p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Народные этимологии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746722" y="2998225"/>
            <a:ext cx="6437705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>
                <a:latin typeface="Times New Roman"/>
                <a:cs typeface="Times New Roman"/>
              </a:rPr>
              <a:t>Вопросы о том, почему слова такие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2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Конструкция мозга 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>
                <a:latin typeface="Times New Roman"/>
                <a:cs typeface="Times New Roman"/>
              </a:rPr>
              <a:t>Априоризм Канта</a:t>
            </a:r>
            <a:endParaRPr lang="ru-RU"/>
          </a:p>
          <a:p>
            <a:r>
              <a:rPr lang="ru-RU" sz="3200">
                <a:latin typeface="Times New Roman"/>
                <a:cs typeface="Times New Roman"/>
              </a:rPr>
              <a:t>Конструирование умвельта</a:t>
            </a: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9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705" y="792018"/>
            <a:ext cx="6056111" cy="91468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Кошка </a:t>
            </a:r>
            <a:r>
              <a:rPr lang="ru-RU" b="1" err="1">
                <a:latin typeface="Times New Roman"/>
                <a:cs typeface="Times New Roman"/>
              </a:rPr>
              <a:t>Эт</a:t>
            </a:r>
            <a:r>
              <a:rPr lang="en-US" b="1">
                <a:latin typeface="Times New Roman"/>
                <a:cs typeface="Times New Roman"/>
              </a:rPr>
              <a:t>т</a:t>
            </a:r>
            <a:r>
              <a:rPr lang="ru-RU" b="1">
                <a:latin typeface="Times New Roman"/>
                <a:cs typeface="Times New Roman"/>
              </a:rPr>
              <a:t>нива</a:t>
            </a:r>
            <a:br>
              <a:rPr lang="ru-RU" b="1">
                <a:latin typeface="Times New Roman"/>
              </a:rPr>
            </a:br>
            <a:endParaRPr lang="en-US" b="1">
              <a:latin typeface="Times New Roman"/>
              <a:cs typeface="Calibri Light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  <p:pic>
        <p:nvPicPr>
          <p:cNvPr id="8" name="Содержимое 7" descr="Кошка_rules07.jpg"/>
          <p:cNvPicPr>
            <a:picLocks noGrp="1"/>
          </p:cNvPicPr>
          <p:nvPr>
            <p:ph idx="1"/>
          </p:nvPr>
        </p:nvPicPr>
        <p:blipFill rotWithShape="1">
          <a:blip r:embed="rId4" cstate="print"/>
          <a:srcRect r="9361" b="132"/>
          <a:stretch/>
        </p:blipFill>
        <p:spPr>
          <a:xfrm>
            <a:off x="2430976" y="1814423"/>
            <a:ext cx="6469583" cy="33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2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1015" y="1050596"/>
            <a:ext cx="7920569" cy="9598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Реконструкция по симптомам </a:t>
            </a:r>
            <a:br>
              <a:rPr lang="ru-RU" b="1">
                <a:latin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и интерпретация СС 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81373" y="2829555"/>
            <a:ext cx="7865860" cy="2927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200">
                <a:latin typeface="Times New Roman"/>
                <a:cs typeface="Times New Roman"/>
              </a:rPr>
              <a:t>Реконструкция тела знака </a:t>
            </a:r>
            <a:endParaRPr lang="ru-RU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3200">
                <a:latin typeface="Times New Roman"/>
                <a:cs typeface="Times New Roman"/>
              </a:rPr>
              <a:t>по инвариантам восприятия тела,</a:t>
            </a:r>
            <a:endParaRPr lang="ru-RU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3200">
                <a:latin typeface="Times New Roman"/>
                <a:cs typeface="Times New Roman"/>
              </a:rPr>
              <a:t>представляющего план рецепции</a:t>
            </a:r>
            <a:endParaRPr lang="ru-RU">
              <a:cs typeface="Calibri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27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B87D5-5495-46E4-9242-E87271BA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6059"/>
            <a:ext cx="10515600" cy="1325563"/>
          </a:xfrm>
        </p:spPr>
        <p:txBody>
          <a:bodyPr/>
          <a:lstStyle/>
          <a:p>
            <a:pPr algn="ctr"/>
            <a:r>
              <a:rPr lang="ru-RU" sz="2200" b="1" dirty="0">
                <a:latin typeface="Times New Roman"/>
                <a:cs typeface="Times New Roman"/>
              </a:rPr>
              <a:t>Место семиотических средств в 5 концепциях языка и речи</a:t>
            </a:r>
            <a:endParaRPr lang="ru-RU" sz="2200" b="1" dirty="0">
              <a:latin typeface="Times New Roman"/>
              <a:ea typeface="+mj-lt"/>
              <a:cs typeface="+mj-lt"/>
            </a:endParaRPr>
          </a:p>
          <a:p>
            <a:pPr algn="ctr"/>
            <a:endParaRPr lang="ru-RU" sz="2200" b="1" dirty="0">
              <a:latin typeface="Times New Roman"/>
              <a:cs typeface="Calibri Light"/>
            </a:endParaRPr>
          </a:p>
        </p:txBody>
      </p:sp>
      <p:pic>
        <p:nvPicPr>
          <p:cNvPr id="6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CFDFCE7-8CF6-4B27-BF84-92075C528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915" y="927739"/>
            <a:ext cx="10803148" cy="4076770"/>
          </a:xfrm>
        </p:spPr>
      </p:pic>
      <p:pic>
        <p:nvPicPr>
          <p:cNvPr id="8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4123087-B926-49BA-B0A3-FAA7F85BE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8" y="4989556"/>
            <a:ext cx="10751388" cy="12927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907752-0173-446C-992E-A1538C954336}"/>
              </a:ext>
            </a:extLst>
          </p:cNvPr>
          <p:cNvSpPr/>
          <p:nvPr/>
        </p:nvSpPr>
        <p:spPr>
          <a:xfrm>
            <a:off x="175404" y="6177951"/>
            <a:ext cx="12278263" cy="1078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15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2A3F478-49CD-44B3-9C51-73C60673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" t="37945" b="-395"/>
          <a:stretch/>
        </p:blipFill>
        <p:spPr>
          <a:xfrm>
            <a:off x="-1989" y="605194"/>
            <a:ext cx="12214118" cy="2207040"/>
          </a:xfrm>
          <a:prstGeom prst="rect">
            <a:avLst/>
          </a:prstGeom>
        </p:spPr>
      </p:pic>
      <p:pic>
        <p:nvPicPr>
          <p:cNvPr id="6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F3149B8-89F4-463C-A479-948F7D155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0" y="2757902"/>
            <a:ext cx="12332897" cy="36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44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C81EF-EAF6-47F8-B5E8-3B1D431E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3C358993-37ED-46E4-B5A1-08B1F81A9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" y="1036472"/>
            <a:ext cx="12240883" cy="3729908"/>
          </a:xfrm>
        </p:spPr>
      </p:pic>
    </p:spTree>
    <p:extLst>
      <p:ext uri="{BB962C8B-B14F-4D97-AF65-F5344CB8AC3E}">
        <p14:creationId xmlns:p14="http://schemas.microsoft.com/office/powerpoint/2010/main" val="172207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51058" y="488732"/>
            <a:ext cx="2959702" cy="5348726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Веерная матрица</a:t>
            </a:r>
          </a:p>
          <a:p>
            <a:r>
              <a:rPr lang="de-DE" sz="2000" dirty="0">
                <a:latin typeface="Times New Roman" pitchFamily="18" charset="0"/>
                <a:cs typeface="Times New Roman" pitchFamily="18" charset="0"/>
                <a:hlinkClick r:id="rId3"/>
              </a:rPr>
              <a:t>https://ru.wikipedia.org/wiki/%D0%92%D0%B5%D0%B5%D1%80%D0%BD%D0%B0%D1%8F_%D0%BC%D0%B0%D1%82%D1%80%D0%B8%D1%86%D0%B0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8FC34F3-9FF7-477C-915C-B51A40892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49" y="109881"/>
            <a:ext cx="8034067" cy="67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7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813" y="1011850"/>
            <a:ext cx="8096720" cy="1618489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>
                <a:latin typeface="Times New Roman"/>
                <a:cs typeface="Times New Roman"/>
              </a:rPr>
              <a:t>Пять версий </a:t>
            </a:r>
            <a:br>
              <a:rPr lang="ru-RU" sz="3600" b="1">
                <a:latin typeface="Times New Roman"/>
                <a:cs typeface="Times New Roman"/>
              </a:rPr>
            </a:br>
            <a:r>
              <a:rPr lang="ru-RU" sz="3600" b="1" err="1">
                <a:latin typeface="Times New Roman"/>
                <a:cs typeface="Times New Roman"/>
              </a:rPr>
              <a:t>семиотически</a:t>
            </a:r>
            <a:r>
              <a:rPr lang="ru-RU" sz="3600" b="1">
                <a:latin typeface="Times New Roman"/>
                <a:cs typeface="Times New Roman"/>
              </a:rPr>
              <a:t> осознаваемой биологии</a:t>
            </a:r>
            <a:endParaRPr lang="en-US" sz="3600" b="1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2969470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err="1">
                <a:latin typeface="Times New Roman"/>
                <a:cs typeface="Times New Roman"/>
              </a:rPr>
              <a:t>Биогерменевтика</a:t>
            </a:r>
            <a:endParaRPr lang="ru-RU" sz="3200">
              <a:latin typeface="Times New Roman"/>
              <a:cs typeface="Times New Roman"/>
            </a:endParaRPr>
          </a:p>
          <a:p>
            <a:r>
              <a:rPr lang="ru-RU" sz="3200" err="1">
                <a:latin typeface="Times New Roman"/>
                <a:cs typeface="Times New Roman"/>
              </a:rPr>
              <a:t>Биофилология</a:t>
            </a:r>
            <a:endParaRPr lang="ru-RU" sz="3200">
              <a:latin typeface="Times New Roman"/>
              <a:cs typeface="Times New Roman"/>
            </a:endParaRPr>
          </a:p>
          <a:p>
            <a:r>
              <a:rPr lang="ru-RU" sz="3200" err="1">
                <a:latin typeface="Times New Roman"/>
                <a:cs typeface="Times New Roman"/>
              </a:rPr>
              <a:t>Биолингвистика</a:t>
            </a:r>
            <a:endParaRPr lang="ru-RU" sz="3200">
              <a:latin typeface="Times New Roman"/>
              <a:cs typeface="Times New Roman"/>
            </a:endParaRPr>
          </a:p>
          <a:p>
            <a:r>
              <a:rPr lang="ru-RU" sz="3200" dirty="0" err="1">
                <a:latin typeface="Times New Roman"/>
                <a:cs typeface="Times New Roman"/>
              </a:rPr>
              <a:t>Биосемиотика</a:t>
            </a:r>
          </a:p>
          <a:p>
            <a:r>
              <a:rPr lang="ru-RU" sz="3200" err="1">
                <a:latin typeface="Times New Roman"/>
                <a:cs typeface="Times New Roman"/>
              </a:rPr>
              <a:t>Биопрагмалингвистика</a:t>
            </a: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99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Форум для обсуждения курса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de-DE" sz="5400" dirty="0">
                <a:latin typeface="Times New Roman" pitchFamily="18" charset="0"/>
                <a:cs typeface="Times New Roman" pitchFamily="18" charset="0"/>
                <a:hlinkClick r:id="rId3"/>
              </a:rPr>
              <a:t>https://bioherm.ru/forums/forum/%d0%ba%d1%83%d1%80%d1%81-%d0%bf%d0%be-%d0%b1%d0%b8%d0%be%d1%81%d0%b5%d0%bc%d0%b8%d0%be%d1%82%d0%b8%d0%ba%d0%b5/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EA9B3-171C-4DEE-9DA1-AD8D5F9A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0"/>
            <a:ext cx="6251110" cy="583323"/>
          </a:xfrm>
        </p:spPr>
        <p:txBody>
          <a:bodyPr anchor="b">
            <a:normAutofit fontScale="90000"/>
          </a:bodyPr>
          <a:lstStyle/>
          <a:p>
            <a:endParaRPr lang="ru-RU" sz="5400" dirty="0"/>
          </a:p>
          <a:p>
            <a:br>
              <a:rPr lang="ru-RU" b="1" dirty="0">
                <a:latin typeface="Times New Roman"/>
                <a:cs typeface="Times New Roman"/>
              </a:rPr>
            </a:br>
            <a:br>
              <a:rPr lang="ru-RU" b="1" dirty="0">
                <a:latin typeface="Times New Roman"/>
                <a:cs typeface="Times New Roman"/>
              </a:rPr>
            </a:br>
            <a:br>
              <a:rPr lang="ru-RU" b="1" dirty="0">
                <a:latin typeface="Times New Roman"/>
                <a:cs typeface="Times New Roman"/>
              </a:rPr>
            </a:br>
            <a:br>
              <a:rPr lang="ru-RU" b="1" dirty="0">
                <a:latin typeface="Times New Roman"/>
                <a:cs typeface="Times New Roman"/>
              </a:rPr>
            </a:br>
            <a:endParaRPr lang="ru-RU" dirty="0">
              <a:ea typeface="+mj-lt"/>
              <a:cs typeface="+mj-lt"/>
            </a:endParaRPr>
          </a:p>
          <a:p>
            <a:r>
              <a:rPr lang="ru-RU" b="1" dirty="0" err="1">
                <a:latin typeface="Times New Roman"/>
                <a:cs typeface="Times New Roman"/>
              </a:rPr>
              <a:t>Биогерменевтика</a:t>
            </a:r>
            <a:endParaRPr lang="ru-RU" dirty="0">
              <a:cs typeface="Calibri Light"/>
            </a:endParaRPr>
          </a:p>
        </p:txBody>
      </p:sp>
      <p:pic>
        <p:nvPicPr>
          <p:cNvPr id="5" name="Рисунок 4" descr="Апель.jpg">
            <a:extLst>
              <a:ext uri="{FF2B5EF4-FFF2-40B4-BE49-F238E27FC236}">
                <a16:creationId xmlns:a16="http://schemas.microsoft.com/office/drawing/2014/main" id="{B55C2711-091F-4C1C-B868-EE80288F2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026" r="-1" b="-1"/>
          <a:stretch/>
        </p:blipFill>
        <p:spPr>
          <a:xfrm>
            <a:off x="1" y="10"/>
            <a:ext cx="4571999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56EA542-D85E-4E9E-BBC9-BDD9E7CE2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159" y="504496"/>
            <a:ext cx="7602580" cy="635350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latin typeface="Times New Roman"/>
                <a:cs typeface="Times New Roman"/>
              </a:rPr>
              <a:t>Anton Marcos</a:t>
            </a:r>
            <a:endParaRPr lang="en-US" sz="4400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en-US" sz="5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4400" dirty="0">
                <a:latin typeface="Times New Roman"/>
                <a:cs typeface="Times New Roman"/>
              </a:rPr>
              <a:t>Gunter </a:t>
            </a:r>
            <a:r>
              <a:rPr lang="en-US" sz="4400" dirty="0" err="1">
                <a:latin typeface="Times New Roman"/>
                <a:cs typeface="Times New Roman"/>
              </a:rPr>
              <a:t>Witzany</a:t>
            </a:r>
            <a:r>
              <a:rPr lang="ru-RU" sz="3200" dirty="0">
                <a:latin typeface="Times New Roman"/>
                <a:cs typeface="Times New Roman"/>
              </a:rPr>
              <a:t> учился у К.</a:t>
            </a:r>
            <a:r>
              <a:rPr lang="en-US" sz="3200" dirty="0">
                <a:latin typeface="Times New Roman"/>
                <a:cs typeface="Times New Roman"/>
              </a:rPr>
              <a:t>-</a:t>
            </a:r>
            <a:r>
              <a:rPr lang="ru-RU" sz="3200" dirty="0">
                <a:latin typeface="Times New Roman"/>
                <a:cs typeface="Times New Roman"/>
              </a:rPr>
              <a:t>О. Апеля </a:t>
            </a:r>
            <a:endParaRPr lang="en-US" sz="32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(М. Хайдеггер – Х.Г. Гадамер, 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Ю. </a:t>
            </a:r>
            <a:r>
              <a:rPr lang="ru-RU" sz="3200" dirty="0" err="1">
                <a:latin typeface="Times New Roman"/>
                <a:cs typeface="Times New Roman"/>
              </a:rPr>
              <a:t>Хабермас</a:t>
            </a:r>
            <a:r>
              <a:rPr lang="ru-RU" sz="3200" dirty="0">
                <a:latin typeface="Times New Roman"/>
                <a:cs typeface="Times New Roman"/>
              </a:rPr>
              <a:t>; Ч.С. Пирс)</a:t>
            </a:r>
            <a:endParaRPr lang="en-US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00" dirty="0">
                <a:latin typeface="Times New Roman"/>
                <a:ea typeface="+mn-lt"/>
                <a:cs typeface="Times New Roman"/>
              </a:rPr>
              <a:t>,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ea typeface="+mn-lt"/>
                <a:cs typeface="Times New Roman"/>
              </a:rPr>
              <a:t>Теория коммуникативной природы - </a:t>
            </a:r>
            <a:r>
              <a:rPr lang="de-DE" sz="2400" dirty="0">
                <a:latin typeface="Times New Roman"/>
                <a:ea typeface="+mn-lt"/>
                <a:cs typeface="Times New Roman"/>
                <a:hlinkClick r:id="rId4"/>
              </a:rPr>
              <a:t>http://www.biocommunication.at/modules/cv/index.php?id=1:1</a:t>
            </a:r>
            <a:r>
              <a:rPr lang="de-DE" sz="2400" dirty="0">
                <a:latin typeface="Times New Roman"/>
                <a:ea typeface="+mn-lt"/>
                <a:cs typeface="Times New Roman"/>
              </a:rPr>
              <a:t> </a:t>
            </a:r>
            <a:endParaRPr lang="ru-RU" sz="2400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r>
              <a:rPr lang="ru-RU" sz="3200" dirty="0" err="1">
                <a:latin typeface="Times New Roman"/>
                <a:cs typeface="Times New Roman"/>
              </a:rPr>
              <a:t>Биопрагмалингвистика</a:t>
            </a: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900" dirty="0"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400" dirty="0">
                <a:latin typeface="Times New Roman"/>
                <a:cs typeface="Times New Roman"/>
              </a:rPr>
              <a:t>С.В.Чебанов</a:t>
            </a:r>
            <a:endParaRPr lang="en-US" sz="4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dirty="0">
                <a:latin typeface="Times New Roman"/>
                <a:cs typeface="Times New Roman"/>
              </a:rPr>
              <a:t>_______________________________________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П. </a:t>
            </a:r>
            <a:r>
              <a:rPr lang="ru-RU" sz="3200" dirty="0" err="1">
                <a:latin typeface="Times New Roman"/>
                <a:cs typeface="Times New Roman"/>
              </a:rPr>
              <a:t>Рикёр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Ж. </a:t>
            </a:r>
            <a:r>
              <a:rPr lang="ru-RU" sz="3200" dirty="0" err="1">
                <a:latin typeface="Times New Roman"/>
                <a:cs typeface="Times New Roman"/>
              </a:rPr>
              <a:t>Деррида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Г.М. Прохоров</a:t>
            </a:r>
          </a:p>
          <a:p>
            <a:pPr marL="0" indent="0">
              <a:buNone/>
            </a:pPr>
            <a:r>
              <a:rPr lang="en-US" sz="3200" dirty="0">
                <a:latin typeface="Times New Roman"/>
                <a:cs typeface="Times New Roman"/>
              </a:rPr>
              <a:t>_______________________________________</a:t>
            </a:r>
            <a:endParaRPr lang="en-US" dirty="0"/>
          </a:p>
          <a:p>
            <a:pPr marL="0" indent="0">
              <a:buNone/>
            </a:pPr>
            <a:r>
              <a:rPr lang="it-IT" sz="4400" dirty="0">
                <a:latin typeface="Times New Roman" pitchFamily="18" charset="0"/>
                <a:cs typeface="Times New Roman" pitchFamily="18" charset="0"/>
              </a:rPr>
              <a:t>Boden, Margaret A. </a:t>
            </a:r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(1985). Biology as an hermeneutic science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// Biology Forum 78 (4), 513-535</a:t>
            </a:r>
            <a:r>
              <a:rPr lang="it-IT" sz="3200" dirty="0"/>
              <a:t>. </a:t>
            </a:r>
            <a:endParaRPr lang="ru-RU" sz="3200" dirty="0"/>
          </a:p>
          <a:p>
            <a:pPr marL="0" indent="0">
              <a:buNone/>
            </a:pPr>
            <a:r>
              <a:rPr lang="en-US" sz="3000" dirty="0">
                <a:latin typeface="Times New Roman"/>
                <a:cs typeface="Times New Roman"/>
              </a:rPr>
              <a:t>_________________________________________</a:t>
            </a:r>
            <a:endParaRPr lang="en-US" dirty="0"/>
          </a:p>
          <a:p>
            <a:pPr marL="0" indent="0">
              <a:buNone/>
            </a:pPr>
            <a:r>
              <a:rPr lang="de-DE" sz="4400" dirty="0">
                <a:latin typeface="Times New Roman"/>
                <a:cs typeface="Times New Roman"/>
              </a:rPr>
              <a:t>Barbara Ehrlich</a:t>
            </a:r>
            <a:r>
              <a:rPr lang="de-DE" sz="3200" dirty="0">
                <a:latin typeface="Times New Roman"/>
                <a:cs typeface="Times New Roman"/>
              </a:rPr>
              <a:t>. </a:t>
            </a:r>
            <a:r>
              <a:rPr lang="de-DE" dirty="0">
                <a:latin typeface="Times New Roman"/>
                <a:cs typeface="Times New Roman"/>
              </a:rPr>
              <a:t>Laboratory </a:t>
            </a:r>
            <a:r>
              <a:rPr lang="de-DE" dirty="0" err="1">
                <a:latin typeface="Times New Roman"/>
                <a:cs typeface="Times New Roman"/>
              </a:rPr>
              <a:t>of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Molecular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Hermeneutics</a:t>
            </a:r>
            <a:r>
              <a:rPr lang="de-DE" dirty="0">
                <a:latin typeface="Times New Roman"/>
                <a:cs typeface="Times New Roman"/>
              </a:rPr>
              <a:t>/ Yale School </a:t>
            </a:r>
            <a:r>
              <a:rPr lang="de-DE" dirty="0" err="1">
                <a:latin typeface="Times New Roman"/>
                <a:cs typeface="Times New Roman"/>
              </a:rPr>
              <a:t>of</a:t>
            </a:r>
            <a:r>
              <a:rPr lang="de-DE" dirty="0">
                <a:latin typeface="Times New Roman"/>
                <a:cs typeface="Times New Roman"/>
              </a:rPr>
              <a:t> Medicine </a:t>
            </a:r>
            <a:r>
              <a:rPr lang="de-DE" dirty="0">
                <a:latin typeface="Times New Roman"/>
                <a:cs typeface="Times New Roman"/>
                <a:hlinkClick r:id="rId5"/>
              </a:rPr>
              <a:t>https://medicine.yale.edu/</a:t>
            </a:r>
            <a:r>
              <a:rPr lang="ru-RU" dirty="0">
                <a:latin typeface="Times New Roman"/>
                <a:cs typeface="Times New Roman"/>
              </a:rPr>
              <a:t> </a:t>
            </a:r>
            <a:endParaRPr lang="de-DE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(ионные – кальциевые – каналы)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de-DE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de-DE" sz="3200" b="1" dirty="0"/>
          </a:p>
          <a:p>
            <a:pPr marL="0" indent="0">
              <a:buNone/>
            </a:pPr>
            <a:endParaRPr lang="ru-RU" sz="3000" dirty="0"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162E89-7B71-4106-B02D-F1C6B090B997}"/>
              </a:ext>
            </a:extLst>
          </p:cNvPr>
          <p:cNvSpPr txBox="1">
            <a:spLocks noChangeArrowheads="1"/>
          </p:cNvSpPr>
          <p:nvPr/>
        </p:nvSpPr>
        <p:spPr>
          <a:xfrm>
            <a:off x="-65467" y="5714033"/>
            <a:ext cx="5033011" cy="1307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    </a:t>
            </a:r>
            <a:r>
              <a:rPr lang="ru-RU" sz="3600" b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   К.-</a:t>
            </a:r>
            <a:r>
              <a:rPr lang="ru-RU" sz="3600" b="1" err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О.Апель</a:t>
            </a:r>
            <a:r>
              <a:rPr lang="ru-RU" sz="3600" b="1">
                <a:highlight>
                  <a:srgbClr val="000000"/>
                </a:highlight>
                <a:latin typeface="Times New Roman"/>
                <a:cs typeface="Times New Roman"/>
              </a:rPr>
              <a:t>..  </a:t>
            </a:r>
            <a:r>
              <a:rPr lang="ru-RU" sz="3600" b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  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      (1922—2017)</a:t>
            </a:r>
            <a:r>
              <a:rPr lang="ru-RU" sz="3600" b="1">
                <a:highlight>
                  <a:srgbClr val="000000"/>
                </a:highlight>
                <a:latin typeface="Times New Roman"/>
                <a:cs typeface="Times New Roman"/>
              </a:rPr>
              <a:t>.  </a:t>
            </a:r>
            <a:r>
              <a:rPr lang="ru-RU" sz="3200" b="1">
                <a:solidFill>
                  <a:schemeClr val="bg1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  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highlight>
                <a:srgbClr val="000000"/>
              </a:highlight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248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719917"/>
            <a:ext cx="6056111" cy="1283171"/>
          </a:xfrm>
        </p:spPr>
        <p:txBody>
          <a:bodyPr anchor="ctr">
            <a:normAutofit/>
          </a:bodyPr>
          <a:lstStyle/>
          <a:p>
            <a:r>
              <a:rPr lang="ru-RU" sz="3600" b="1">
                <a:latin typeface="Times New Roman"/>
                <a:ea typeface="+mj-lt"/>
                <a:cs typeface="+mj-lt"/>
              </a:rPr>
              <a:t>«</a:t>
            </a:r>
            <a:r>
              <a:rPr lang="ru-RU" sz="3600" b="1" err="1">
                <a:latin typeface="Times New Roman"/>
                <a:ea typeface="+mj-lt"/>
                <a:cs typeface="+mj-lt"/>
              </a:rPr>
              <a:t>Кратил</a:t>
            </a:r>
            <a:r>
              <a:rPr lang="ru-RU" sz="3600" b="1">
                <a:latin typeface="Times New Roman"/>
                <a:ea typeface="+mj-lt"/>
                <a:cs typeface="+mj-lt"/>
              </a:rPr>
              <a:t>‎»</a:t>
            </a:r>
            <a:r>
              <a:rPr lang="ru-RU" sz="3600" b="1">
                <a:latin typeface="Times New Roman"/>
                <a:cs typeface="Times New Roman"/>
              </a:rPr>
              <a:t> Платона</a:t>
            </a:r>
            <a:r>
              <a:rPr lang="ru-RU" b="1">
                <a:latin typeface="Times New Roman"/>
                <a:cs typeface="Times New Roman"/>
              </a:rPr>
              <a:t> 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(после 386 до Р.Х.)</a:t>
            </a:r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347416" y="2051327"/>
            <a:ext cx="6946710" cy="353163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600">
                <a:latin typeface="Times New Roman"/>
                <a:cs typeface="Times New Roman"/>
              </a:rPr>
              <a:t>Вступление (383—384e)</a:t>
            </a:r>
            <a:endParaRPr lang="ru-RU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3600">
                <a:latin typeface="Times New Roman" pitchFamily="18" charset="0"/>
                <a:cs typeface="Times New Roman" pitchFamily="18" charset="0"/>
              </a:rPr>
              <a:t>I. Критика теории условного происхождения имён, то есть субъективизма в учении о языке (385—391a)</a:t>
            </a:r>
          </a:p>
          <a:p>
            <a:pPr marL="0" indent="0" algn="just">
              <a:buNone/>
            </a:pPr>
            <a:r>
              <a:rPr lang="ru-RU" sz="3600">
                <a:latin typeface="Times New Roman" pitchFamily="18" charset="0"/>
                <a:cs typeface="Times New Roman" pitchFamily="18" charset="0"/>
              </a:rPr>
              <a:t>II. Вопрос о правильности имён (391b—427c)</a:t>
            </a:r>
          </a:p>
          <a:p>
            <a:pPr marL="0" indent="0" algn="just">
              <a:buNone/>
            </a:pPr>
            <a:r>
              <a:rPr lang="ru-RU" sz="3600">
                <a:latin typeface="Times New Roman"/>
                <a:cs typeface="Times New Roman"/>
              </a:rPr>
              <a:t>III. Критика релятивизма в учении об именах </a:t>
            </a:r>
          </a:p>
          <a:p>
            <a:pPr marL="0" indent="0" algn="just">
              <a:buNone/>
            </a:pPr>
            <a:r>
              <a:rPr lang="ru-RU" sz="3600">
                <a:latin typeface="Times New Roman"/>
                <a:cs typeface="Times New Roman"/>
              </a:rPr>
              <a:t>   (428e—438f)</a:t>
            </a:r>
            <a:endParaRPr lang="ru-RU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3600">
                <a:latin typeface="Times New Roman" pitchFamily="18" charset="0"/>
                <a:cs typeface="Times New Roman" pitchFamily="18" charset="0"/>
              </a:rPr>
              <a:t>IV. Заключение. Гносеологические выводы из предложенной выше теории имён (438e—440e)</a:t>
            </a:r>
          </a:p>
          <a:p>
            <a:pPr marL="0" indent="0" algn="just">
              <a:buNone/>
            </a:pPr>
            <a:endParaRPr lang="ru-RU" sz="360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3600">
                <a:latin typeface="Times New Roman"/>
                <a:cs typeface="Times New Roman"/>
              </a:rPr>
              <a:t>Этого достаточно для понимания </a:t>
            </a:r>
            <a:r>
              <a:rPr lang="ru-RU" sz="3600" err="1">
                <a:latin typeface="Times New Roman"/>
                <a:cs typeface="Times New Roman"/>
              </a:rPr>
              <a:t>семиотичности</a:t>
            </a:r>
            <a:endParaRPr lang="ru-RU" sz="360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ru-RU" sz="360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ru-RU" sz="3600"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6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3FB07-2F3B-4EDB-9338-B647A390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988" y="5754414"/>
            <a:ext cx="4950372" cy="5202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endParaRPr lang="ru-RU" sz="3300" dirty="0">
              <a:cs typeface="Calibri Light"/>
            </a:endParaRPr>
          </a:p>
          <a:p>
            <a:r>
              <a:rPr lang="ru-RU" sz="3100" dirty="0">
                <a:latin typeface="Times New Roman" pitchFamily="18" charset="0"/>
                <a:ea typeface="+mj-lt"/>
                <a:cs typeface="Times New Roman" pitchFamily="18" charset="0"/>
              </a:rPr>
              <a:t>А. </a:t>
            </a:r>
            <a:r>
              <a:rPr lang="ru-RU" sz="3100" dirty="0" err="1">
                <a:latin typeface="Times New Roman" pitchFamily="18" charset="0"/>
                <a:ea typeface="+mj-lt"/>
                <a:cs typeface="Times New Roman" pitchFamily="18" charset="0"/>
              </a:rPr>
              <a:t>Маркош</a:t>
            </a:r>
            <a:r>
              <a:rPr lang="ru-RU" sz="3100" dirty="0">
                <a:latin typeface="Times New Roman" pitchFamily="18" charset="0"/>
                <a:ea typeface="+mj-lt"/>
                <a:cs typeface="Times New Roman" pitchFamily="18" charset="0"/>
              </a:rPr>
              <a:t>. Тверь, осень 2006</a:t>
            </a:r>
          </a:p>
          <a:p>
            <a:endParaRPr lang="ru-RU" sz="3300" dirty="0">
              <a:cs typeface="Calibri Light"/>
            </a:endParaRPr>
          </a:p>
        </p:txBody>
      </p:sp>
      <p:pic>
        <p:nvPicPr>
          <p:cNvPr id="6" name="Рисунок 5" descr="Богин_main.jpg">
            <a:extLst>
              <a:ext uri="{FF2B5EF4-FFF2-40B4-BE49-F238E27FC236}">
                <a16:creationId xmlns:a16="http://schemas.microsoft.com/office/drawing/2014/main" id="{636D826F-7AF8-4374-A339-30337B772A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0791" t="22093" r="19028" b="19258"/>
          <a:stretch>
            <a:fillRect/>
          </a:stretch>
        </p:blipFill>
        <p:spPr>
          <a:xfrm>
            <a:off x="1123357" y="1315068"/>
            <a:ext cx="3533985" cy="430502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A277E32-E874-434D-8AE0-7CEDEC98B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5937858" cy="20151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Георгий Исаевич </a:t>
            </a:r>
            <a:r>
              <a:rPr lang="ru-RU" b="1" dirty="0" err="1">
                <a:latin typeface="Times New Roman"/>
                <a:cs typeface="Times New Roman"/>
              </a:rPr>
              <a:t>Богин</a:t>
            </a:r>
            <a:r>
              <a:rPr lang="ru-RU" b="1" dirty="0">
                <a:latin typeface="Times New Roman"/>
                <a:cs typeface="Times New Roman"/>
              </a:rPr>
              <a:t> </a:t>
            </a:r>
            <a:endParaRPr lang="ru-RU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b="1" dirty="0">
                <a:latin typeface="Times New Roman"/>
                <a:cs typeface="Times New Roman"/>
              </a:rPr>
              <a:t>(1929-2001)</a:t>
            </a:r>
            <a:endParaRPr lang="ru-RU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«Обретение способности понимать: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cs typeface="Times New Roman"/>
              </a:rPr>
              <a:t>Введение в герменевтику»</a:t>
            </a:r>
          </a:p>
          <a:p>
            <a:pPr marL="0" indent="0">
              <a:buNone/>
            </a:pPr>
            <a:endParaRPr lang="ru-RU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pic>
        <p:nvPicPr>
          <p:cNvPr id="19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7F4A2E7D-ACBB-475C-B78C-755532C6BC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9290" y="5106831"/>
            <a:ext cx="1025543" cy="102554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613FB07-2F3B-4EDB-9338-B647A39076B2}"/>
              </a:ext>
            </a:extLst>
          </p:cNvPr>
          <p:cNvSpPr txBox="1">
            <a:spLocks/>
          </p:cNvSpPr>
          <p:nvPr/>
        </p:nvSpPr>
        <p:spPr>
          <a:xfrm>
            <a:off x="4746302" y="1341037"/>
            <a:ext cx="6945390" cy="159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Тверская герменевтическая школа</a:t>
            </a:r>
            <a:endParaRPr kumimoji="0" lang="ru-RU" sz="3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lt"/>
              <a:cs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1439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3E51889-917B-4C70-BC2C-2010C1590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7786" y="4574"/>
            <a:ext cx="9121003" cy="6843980"/>
          </a:xfrm>
        </p:spPr>
      </p:pic>
    </p:spTree>
    <p:extLst>
      <p:ext uri="{BB962C8B-B14F-4D97-AF65-F5344CB8AC3E}">
        <p14:creationId xmlns:p14="http://schemas.microsoft.com/office/powerpoint/2010/main" val="1249222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53B4446-3484-463F-8ACB-60B9A67D4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7786" y="82066"/>
            <a:ext cx="8875614" cy="6663168"/>
          </a:xfrm>
        </p:spPr>
      </p:pic>
    </p:spTree>
    <p:extLst>
      <p:ext uri="{BB962C8B-B14F-4D97-AF65-F5344CB8AC3E}">
        <p14:creationId xmlns:p14="http://schemas.microsoft.com/office/powerpoint/2010/main" val="164645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B5F71B02-4144-4EA2-8E4F-D78D0A759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90294" y="4574"/>
            <a:ext cx="9198495" cy="6869812"/>
          </a:xfrm>
        </p:spPr>
      </p:pic>
    </p:spTree>
    <p:extLst>
      <p:ext uri="{BB962C8B-B14F-4D97-AF65-F5344CB8AC3E}">
        <p14:creationId xmlns:p14="http://schemas.microsoft.com/office/powerpoint/2010/main" val="1424564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ол, внутренний, окно&#10;&#10;Автоматически созданное описание">
            <a:extLst>
              <a:ext uri="{FF2B5EF4-FFF2-40B4-BE49-F238E27FC236}">
                <a16:creationId xmlns:a16="http://schemas.microsoft.com/office/drawing/2014/main" id="{BA6F5C54-4C4B-4AFC-91AC-93DEFBF75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3616" y="4574"/>
            <a:ext cx="8966021" cy="6714829"/>
          </a:xfrm>
        </p:spPr>
      </p:pic>
    </p:spTree>
    <p:extLst>
      <p:ext uri="{BB962C8B-B14F-4D97-AF65-F5344CB8AC3E}">
        <p14:creationId xmlns:p14="http://schemas.microsoft.com/office/powerpoint/2010/main" val="1776819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сте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41054FB5-30E2-46F6-A651-FEA41ED02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5277" y="17489"/>
            <a:ext cx="9095173" cy="6843981"/>
          </a:xfrm>
        </p:spPr>
      </p:pic>
    </p:spTree>
    <p:extLst>
      <p:ext uri="{BB962C8B-B14F-4D97-AF65-F5344CB8AC3E}">
        <p14:creationId xmlns:p14="http://schemas.microsoft.com/office/powerpoint/2010/main" val="5916828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B75580D-D102-4234-8469-7630D4FC3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0" y="4574"/>
            <a:ext cx="9056428" cy="6792321"/>
          </a:xfrm>
        </p:spPr>
      </p:pic>
    </p:spTree>
    <p:extLst>
      <p:ext uri="{BB962C8B-B14F-4D97-AF65-F5344CB8AC3E}">
        <p14:creationId xmlns:p14="http://schemas.microsoft.com/office/powerpoint/2010/main" val="3340428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люди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2B5F45A2-BD4D-4699-9B5F-B54FD6FFE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6125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2064377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5E0CBF34-BDB2-46F7-9F23-0FE1A5F24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6532" y="4574"/>
            <a:ext cx="9133919" cy="6856897"/>
          </a:xfrm>
        </p:spPr>
      </p:pic>
    </p:spTree>
    <p:extLst>
      <p:ext uri="{BB962C8B-B14F-4D97-AF65-F5344CB8AC3E}">
        <p14:creationId xmlns:p14="http://schemas.microsoft.com/office/powerpoint/2010/main" val="13107970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8B22F07-B787-4C87-9B89-3B14BD5CC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1108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277148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7931" y="1050596"/>
            <a:ext cx="7105658" cy="56894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>
                <a:latin typeface="Times New Roman"/>
                <a:cs typeface="Times New Roman"/>
              </a:rPr>
              <a:t>Концепции знаковости</a:t>
            </a:r>
            <a:endParaRPr lang="en-US">
              <a:ea typeface="+mj-lt"/>
              <a:cs typeface="+mj-lt"/>
            </a:endParaRPr>
          </a:p>
          <a:p>
            <a:endParaRPr lang="en-US" b="1">
              <a:cs typeface="Calibri Ligh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487931" y="1718641"/>
            <a:ext cx="7306940" cy="438190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ru-RU" sz="3200">
                <a:latin typeface="Times New Roman"/>
                <a:cs typeface="Times New Roman"/>
              </a:rPr>
              <a:t>в истории 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   - Платон «</a:t>
            </a:r>
            <a:r>
              <a:rPr lang="ru-RU" sz="3200" err="1">
                <a:latin typeface="Times New Roman"/>
                <a:cs typeface="Times New Roman"/>
              </a:rPr>
              <a:t>Кратил</a:t>
            </a:r>
            <a:r>
              <a:rPr lang="ru-RU" sz="3200">
                <a:latin typeface="Times New Roman"/>
                <a:cs typeface="Times New Roman"/>
              </a:rPr>
              <a:t>»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   - Аристотель «Об истолковании»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   - Александрийская школа богословия (</a:t>
            </a:r>
            <a:r>
              <a:rPr lang="en-US" sz="3200">
                <a:latin typeface="Times New Roman"/>
                <a:cs typeface="Times New Roman"/>
              </a:rPr>
              <a:t>II-V </a:t>
            </a:r>
            <a:r>
              <a:rPr lang="ru-RU" sz="3200">
                <a:latin typeface="Times New Roman"/>
                <a:cs typeface="Times New Roman"/>
              </a:rPr>
              <a:t> вв.)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   - Джон Локк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   …. .</a:t>
            </a:r>
            <a:endParaRPr lang="en-US" sz="32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ru-RU" sz="3200">
                <a:latin typeface="Times New Roman"/>
                <a:cs typeface="Times New Roman"/>
              </a:rPr>
              <a:t>в разных сферах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 - геральдика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 - бонистика</a:t>
            </a:r>
            <a:endParaRPr lang="en-US" sz="3200">
              <a:ea typeface="+mn-lt"/>
              <a:cs typeface="+mn-lt"/>
            </a:endParaRP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  - вексиллология</a:t>
            </a:r>
          </a:p>
          <a:p>
            <a:pPr>
              <a:buNone/>
            </a:pPr>
            <a:r>
              <a:rPr lang="ru-RU" sz="3200">
                <a:latin typeface="Times New Roman"/>
                <a:cs typeface="Times New Roman"/>
              </a:rPr>
              <a:t>     …..</a:t>
            </a:r>
            <a:endParaRPr lang="ru-RU"/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579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D5A84BCF-51AE-48F2-B9FD-2394F1FC8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870" y="4574"/>
            <a:ext cx="9082258" cy="6843982"/>
          </a:xfrm>
        </p:spPr>
      </p:pic>
    </p:spTree>
    <p:extLst>
      <p:ext uri="{BB962C8B-B14F-4D97-AF65-F5344CB8AC3E}">
        <p14:creationId xmlns:p14="http://schemas.microsoft.com/office/powerpoint/2010/main" val="26272836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группа, люди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ACE5EC5-33A4-4D86-B7F6-265AAF838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5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2474675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B830B551-8A84-4B56-8760-B304E5E5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1" y="4573"/>
            <a:ext cx="9133919" cy="6856897"/>
          </a:xfrm>
        </p:spPr>
      </p:pic>
    </p:spTree>
    <p:extLst>
      <p:ext uri="{BB962C8B-B14F-4D97-AF65-F5344CB8AC3E}">
        <p14:creationId xmlns:p14="http://schemas.microsoft.com/office/powerpoint/2010/main" val="6774729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370E4AF-4379-4579-9523-85F8842D7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7379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3398579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F3F5FA3-DE3A-45F0-8A7A-73597B85A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5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15548700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9C06E61-CFA1-46DC-AB12-BF12B1221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2362" y="17489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3172867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2F8992A-4C92-4B9C-942A-91332A8D7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3616" y="4574"/>
            <a:ext cx="9121004" cy="6843982"/>
          </a:xfrm>
        </p:spPr>
      </p:pic>
    </p:spTree>
    <p:extLst>
      <p:ext uri="{BB962C8B-B14F-4D97-AF65-F5344CB8AC3E}">
        <p14:creationId xmlns:p14="http://schemas.microsoft.com/office/powerpoint/2010/main" val="4098692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734DBEC-E239-45D1-A9B6-56D719999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0" y="4574"/>
            <a:ext cx="9121004" cy="6843982"/>
          </a:xfrm>
        </p:spPr>
      </p:pic>
    </p:spTree>
    <p:extLst>
      <p:ext uri="{BB962C8B-B14F-4D97-AF65-F5344CB8AC3E}">
        <p14:creationId xmlns:p14="http://schemas.microsoft.com/office/powerpoint/2010/main" val="1123013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группа, люди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B386BF7C-5483-43A3-9466-511D77B6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51549" y="4574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40337706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3BB650C-456B-4671-94AC-309447180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6532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79941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660459" y="2909978"/>
            <a:ext cx="8011431" cy="4067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800" b="1">
                <a:latin typeface="Times New Roman"/>
                <a:cs typeface="Times New Roman"/>
              </a:rPr>
              <a:t>Современная семиотика</a:t>
            </a:r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675422D8-DA56-4023-BE6D-8BE72C15F0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9064" y="5164340"/>
            <a:ext cx="1025543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567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окно&#10;&#10;Автоматически созданное описание">
            <a:extLst>
              <a:ext uri="{FF2B5EF4-FFF2-40B4-BE49-F238E27FC236}">
                <a16:creationId xmlns:a16="http://schemas.microsoft.com/office/drawing/2014/main" id="{3F070012-D270-4CD5-BF6A-64E065CCF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2362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3220270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сте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62CC3C28-DEF1-4E8D-B9EE-104CB93AE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7786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883548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CB70B67-80A1-4ABA-87F8-3556506E2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7379" y="4574"/>
            <a:ext cx="9082258" cy="6831066"/>
          </a:xfrm>
        </p:spPr>
      </p:pic>
    </p:spTree>
    <p:extLst>
      <p:ext uri="{BB962C8B-B14F-4D97-AF65-F5344CB8AC3E}">
        <p14:creationId xmlns:p14="http://schemas.microsoft.com/office/powerpoint/2010/main" val="2334823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74D0D48-4FA9-42F1-BE5F-7269C289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7379" y="4574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5550459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88CFB4D8-F7DF-4CA0-9074-6B9A3DB59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6" y="17489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41683302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группа, люди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5325B637-75B0-47E3-889F-55F3ACDD6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6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12147960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D86F30B-FF95-48C7-9A1C-7C19210F5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7786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28168499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C77B172-78A3-4AD5-859B-2709693C0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90294" y="4574"/>
            <a:ext cx="9172665" cy="6856897"/>
          </a:xfrm>
        </p:spPr>
      </p:pic>
    </p:spTree>
    <p:extLst>
      <p:ext uri="{BB962C8B-B14F-4D97-AF65-F5344CB8AC3E}">
        <p14:creationId xmlns:p14="http://schemas.microsoft.com/office/powerpoint/2010/main" val="39591685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439E0EEB-B0C0-4F0E-B6B9-67FA46CD5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3616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30798731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человек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184AA9F-9A36-44DD-9BF9-C5446028F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2362" y="4574"/>
            <a:ext cx="9121004" cy="6843982"/>
          </a:xfrm>
        </p:spPr>
      </p:pic>
    </p:spTree>
    <p:extLst>
      <p:ext uri="{BB962C8B-B14F-4D97-AF65-F5344CB8AC3E}">
        <p14:creationId xmlns:p14="http://schemas.microsoft.com/office/powerpoint/2010/main" val="411121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Семиотический</a:t>
            </a:r>
            <a:r>
              <a:rPr lang="en-US" sz="3200" b="1" kern="12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200" err="1">
                <a:solidFill>
                  <a:schemeClr val="bg1"/>
                </a:solidFill>
                <a:latin typeface="Times New Roman"/>
                <a:cs typeface="Times New Roman"/>
              </a:rPr>
              <a:t>треугольник</a:t>
            </a:r>
            <a:endParaRPr lang="en-US" sz="3200" b="1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288A042-0B41-454D-8629-675CA6C75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8719" y="1394306"/>
            <a:ext cx="7455202" cy="5343374"/>
          </a:xfrm>
        </p:spPr>
      </p:pic>
    </p:spTree>
    <p:extLst>
      <p:ext uri="{BB962C8B-B14F-4D97-AF65-F5344CB8AC3E}">
        <p14:creationId xmlns:p14="http://schemas.microsoft.com/office/powerpoint/2010/main" val="28550103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группа, люди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5ECC667E-879B-4FE4-9DE9-25C04D731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2362" y="17489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19653842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доска объявле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AFE876B-A378-47E4-92B8-70A3473B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80702" y="4574"/>
            <a:ext cx="9159749" cy="6856896"/>
          </a:xfrm>
        </p:spPr>
      </p:pic>
    </p:spTree>
    <p:extLst>
      <p:ext uri="{BB962C8B-B14F-4D97-AF65-F5344CB8AC3E}">
        <p14:creationId xmlns:p14="http://schemas.microsoft.com/office/powerpoint/2010/main" val="16419508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7D17F57-5AA3-4E2F-918A-4B1B3BA1D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6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32622320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5B901A2-6497-4A18-8E17-0EDA1221A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956" y="4574"/>
            <a:ext cx="9095173" cy="6843982"/>
          </a:xfrm>
        </p:spPr>
      </p:pic>
    </p:spTree>
    <p:extLst>
      <p:ext uri="{BB962C8B-B14F-4D97-AF65-F5344CB8AC3E}">
        <p14:creationId xmlns:p14="http://schemas.microsoft.com/office/powerpoint/2010/main" val="924766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F5D6F82D-A9A7-49A3-B303-96F7BB763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6125" y="4574"/>
            <a:ext cx="9198495" cy="6869812"/>
          </a:xfrm>
        </p:spPr>
      </p:pic>
    </p:spTree>
    <p:extLst>
      <p:ext uri="{BB962C8B-B14F-4D97-AF65-F5344CB8AC3E}">
        <p14:creationId xmlns:p14="http://schemas.microsoft.com/office/powerpoint/2010/main" val="23719142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3945BEF5-9896-4ED6-A988-ECC9BD176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9040" y="4574"/>
            <a:ext cx="9133919" cy="6843982"/>
          </a:xfrm>
        </p:spPr>
      </p:pic>
    </p:spTree>
    <p:extLst>
      <p:ext uri="{BB962C8B-B14F-4D97-AF65-F5344CB8AC3E}">
        <p14:creationId xmlns:p14="http://schemas.microsoft.com/office/powerpoint/2010/main" val="15445188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9DF22C4-05F3-4A75-BD64-37EC3C956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448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21066750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доска объявле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5FD6642-1BF8-48D0-81D4-BB9359B98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6125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21384064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7307603-27A9-4910-B802-86A0FF4B2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12803" y="4574"/>
            <a:ext cx="9159750" cy="6856897"/>
          </a:xfrm>
        </p:spPr>
      </p:pic>
    </p:spTree>
    <p:extLst>
      <p:ext uri="{BB962C8B-B14F-4D97-AF65-F5344CB8AC3E}">
        <p14:creationId xmlns:p14="http://schemas.microsoft.com/office/powerpoint/2010/main" val="32265070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текст, человек, доска объявле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70406AE-F0D4-44FB-9409-A9037AA6B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5277" y="4574"/>
            <a:ext cx="9108089" cy="6843982"/>
          </a:xfrm>
        </p:spPr>
      </p:pic>
    </p:spTree>
    <p:extLst>
      <p:ext uri="{BB962C8B-B14F-4D97-AF65-F5344CB8AC3E}">
        <p14:creationId xmlns:p14="http://schemas.microsoft.com/office/powerpoint/2010/main" val="2703030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1439</Words>
  <Application>Microsoft Office PowerPoint</Application>
  <PresentationFormat>Широкоэкранный</PresentationFormat>
  <Paragraphs>703</Paragraphs>
  <Slides>167</Slides>
  <Notes>166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167</vt:i4>
      </vt:variant>
    </vt:vector>
  </HeadingPairs>
  <TitlesOfParts>
    <vt:vector size="170" baseType="lpstr">
      <vt:lpstr>Office Theme</vt:lpstr>
      <vt:lpstr>Office Theme</vt:lpstr>
      <vt:lpstr>Office Theme</vt:lpstr>
      <vt:lpstr>  Знаковость </vt:lpstr>
      <vt:lpstr>Статус излагаемого</vt:lpstr>
      <vt:lpstr>Знаковость</vt:lpstr>
      <vt:lpstr>Генетические мифы </vt:lpstr>
      <vt:lpstr> Народные этимологии </vt:lpstr>
      <vt:lpstr>«Кратил‎» Платона  (после 386 до Р.Х.)</vt:lpstr>
      <vt:lpstr>Концепции знаковости </vt:lpstr>
      <vt:lpstr>Презентация PowerPoint</vt:lpstr>
      <vt:lpstr>Семиотический треугольник</vt:lpstr>
      <vt:lpstr>Чарльз Сандерс Пирс (1839-1914) </vt:lpstr>
      <vt:lpstr>  Логоцентрическая семиотика  </vt:lpstr>
      <vt:lpstr>Фердинанд де Соссюр (1857-1913)</vt:lpstr>
      <vt:lpstr>Лингвоцентрическая семиотика  </vt:lpstr>
      <vt:lpstr>Международная ассоциация семиотических исследований, 1969 г. International Association for Semiotic Studies</vt:lpstr>
      <vt:lpstr>Сооснователи IASS-AIS </vt:lpstr>
      <vt:lpstr>Ч. Пирс и биосемиотика</vt:lpstr>
      <vt:lpstr>Глоссематика  Л. Ельмслев  «Пролегомены к теории языка» </vt:lpstr>
      <vt:lpstr>Четырёхслойное строение знака</vt:lpstr>
      <vt:lpstr>Frederik Stjernfelt  Alborg University Copenhagen</vt:lpstr>
      <vt:lpstr>Donald Favareau (Фаваро) </vt:lpstr>
      <vt:lpstr> Paul Cobley  </vt:lpstr>
      <vt:lpstr>Взаимодействие и смешение разных школ 1970-1980-ые гг.</vt:lpstr>
      <vt:lpstr>Альтернативные представления знаковости Звезда И.С. Дворкина</vt:lpstr>
      <vt:lpstr>Знаковая призма  Л.Ф. Чертова  Чертов Л.Ф. Знаковая призма: статьи по общей и пространственной семиотике. 2014.</vt:lpstr>
      <vt:lpstr>Презентация PowerPoint</vt:lpstr>
      <vt:lpstr>Коммуникативно-глоссематическая  концепция знаковости</vt:lpstr>
      <vt:lpstr>Коммуникативно-глоссематическая  концепция знаковости </vt:lpstr>
      <vt:lpstr>Понимание и координация деятельности </vt:lpstr>
      <vt:lpstr>Средства понимания </vt:lpstr>
      <vt:lpstr>Комформность </vt:lpstr>
      <vt:lpstr>Психологическое заражение</vt:lpstr>
      <vt:lpstr> Пэрна Николай Яковлевич  (1878 –1923)  </vt:lpstr>
      <vt:lpstr> Усвоение ритма </vt:lpstr>
      <vt:lpstr> Семиотические средства СС   Эвристические средства ЭС   Креативные средства КС                  Семиотические средства </vt:lpstr>
      <vt:lpstr>  Эвристические средства </vt:lpstr>
      <vt:lpstr>Регламент взаимодействия</vt:lpstr>
      <vt:lpstr>Перформативность</vt:lpstr>
      <vt:lpstr>Инсигнии  в прагматике</vt:lpstr>
      <vt:lpstr>Общая семантика и лингво-семиотическая семантика</vt:lpstr>
      <vt:lpstr>Ключ - замок</vt:lpstr>
      <vt:lpstr>Симптомы и знаки</vt:lpstr>
      <vt:lpstr> Дым и огонь </vt:lpstr>
      <vt:lpstr>Симптомы и сигналы</vt:lpstr>
      <vt:lpstr>Сигнал как компонент тела знака   </vt:lpstr>
      <vt:lpstr>Загадочная картинка</vt:lpstr>
      <vt:lpstr>Распознавание тела знака по симптомам </vt:lpstr>
      <vt:lpstr>Разумный глаз </vt:lpstr>
      <vt:lpstr>Механизмы распознавания </vt:lpstr>
      <vt:lpstr>Инварианты распознавания в сенсорных системах </vt:lpstr>
      <vt:lpstr>Конструкция мозга  </vt:lpstr>
      <vt:lpstr>Кошка Эттнива </vt:lpstr>
      <vt:lpstr>Реконструкция по симптомам  и интерпретация СС </vt:lpstr>
      <vt:lpstr>Место семиотических средств в 5 концепциях языка и речи </vt:lpstr>
      <vt:lpstr>Презентация PowerPoint</vt:lpstr>
      <vt:lpstr>Презентация PowerPoint</vt:lpstr>
      <vt:lpstr>Презентация PowerPoint</vt:lpstr>
      <vt:lpstr>Пять версий  семиотически осознаваемой биологии</vt:lpstr>
      <vt:lpstr>Форум для обсуждения курса</vt:lpstr>
      <vt:lpstr>      Биогерменевтика</vt:lpstr>
      <vt:lpstr> А. Маркош. Тверь, осень 2006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Арифмология</vt:lpstr>
      <vt:lpstr>Кодоны и аминокислоты в вершинах и на гранях икосаэдра</vt:lpstr>
      <vt:lpstr>Биофилология</vt:lpstr>
      <vt:lpstr> Палиндромы как предмет биоинформатики </vt:lpstr>
      <vt:lpstr>Биостилистика</vt:lpstr>
      <vt:lpstr>Г.Ю. Любарский. Архетип, стиль и ранг в биологичекой систематике. Москва, KMK Scientific Press. 1996. 436 с. </vt:lpstr>
      <vt:lpstr>Биоэстетика</vt:lpstr>
      <vt:lpstr>Палимпсесты</vt:lpstr>
      <vt:lpstr>Тропы</vt:lpstr>
      <vt:lpstr> Гипербола размеров тела </vt:lpstr>
      <vt:lpstr>Гипербола размеров тела </vt:lpstr>
      <vt:lpstr>Оскал: метафора агрессии</vt:lpstr>
      <vt:lpstr>Биолингвистика</vt:lpstr>
      <vt:lpstr>Mario Gimona</vt:lpstr>
      <vt:lpstr> Seán Ó Nualláin </vt:lpstr>
      <vt:lpstr>R.L. Jirtle</vt:lpstr>
      <vt:lpstr>Валентина Вячеславовна Плахотя 2009  г. (вопрос 1998 г.)</vt:lpstr>
      <vt:lpstr>Распределение частот слов в рассказах Чехова в орфографии до и после реформы 1918 г. (Плахотя, 2008) </vt:lpstr>
      <vt:lpstr>Биоинформатика</vt:lpstr>
      <vt:lpstr> Биосемиотика    </vt:lpstr>
      <vt:lpstr>Уни- и билатерализм в биосемиотике </vt:lpstr>
      <vt:lpstr>Унилатерализм Пирсовской семиотики</vt:lpstr>
      <vt:lpstr>Соотношение языка и кода</vt:lpstr>
      <vt:lpstr>Ю.М. Лотман (1922-1993)</vt:lpstr>
      <vt:lpstr>Биосемиотика. Кодовая биология М. Бабьери</vt:lpstr>
      <vt:lpstr>Слово и Словесность</vt:lpstr>
      <vt:lpstr>Христос как Бог-слово  </vt:lpstr>
      <vt:lpstr>Билатерализм неоплатонического символа </vt:lpstr>
      <vt:lpstr>Этимология символа </vt:lpstr>
      <vt:lpstr>Билатералистическая клиническая семиотика А.А. Креля </vt:lpstr>
      <vt:lpstr>Клиническая семиотика А.А. Креля</vt:lpstr>
      <vt:lpstr>Экологический код</vt:lpstr>
      <vt:lpstr>В.В. Налимов  о многомерном планировании</vt:lpstr>
      <vt:lpstr>Презентация PowerPoint</vt:lpstr>
      <vt:lpstr>Биопрагмалингвистика </vt:lpstr>
      <vt:lpstr>Биопрагмалингвистика </vt:lpstr>
      <vt:lpstr>Sigmund Ongstad (1944). Oslo </vt:lpstr>
      <vt:lpstr>Энгелина Абрамовна Зеликман</vt:lpstr>
      <vt:lpstr>Содержание высказываний организмов по Э.А. Зеликман </vt:lpstr>
      <vt:lpstr>Семиотически осознаваемая биология  и её деятели</vt:lpstr>
      <vt:lpstr>Предпочтение биогерменевтики</vt:lpstr>
      <vt:lpstr>Коммуникативно-глоссематическая концепция знаковости  как база семиотически осознаваемой биологии </vt:lpstr>
      <vt:lpstr>Смысл как пучок отношений </vt:lpstr>
      <vt:lpstr>Smysl: meaning as sense</vt:lpstr>
      <vt:lpstr> Принимаемые пресуппозиции  </vt:lpstr>
      <vt:lpstr>Проблема пансемиотизма</vt:lpstr>
      <vt:lpstr>Геннадий Геннадиевич Длясин г. Тольятти, Самарская область</vt:lpstr>
      <vt:lpstr>Квазисемиотика метастабильных состояний</vt:lpstr>
      <vt:lpstr>Задолженность энергии по времени </vt:lpstr>
      <vt:lpstr>Сильный антропный принцип</vt:lpstr>
      <vt:lpstr>Маргинальные концепции  и особые случаи</vt:lpstr>
      <vt:lpstr>Четыре типа  семиотических конструкций</vt:lpstr>
      <vt:lpstr>Сравнение знака и симптома</vt:lpstr>
      <vt:lpstr>Биоинформатика и биосемиотика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816</cp:revision>
  <dcterms:created xsi:type="dcterms:W3CDTF">2021-11-14T11:22:13Z</dcterms:created>
  <dcterms:modified xsi:type="dcterms:W3CDTF">2022-01-13T18:15:33Z</dcterms:modified>
</cp:coreProperties>
</file>