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1" r:id="rId3"/>
    <p:sldId id="259" r:id="rId4"/>
    <p:sldId id="298" r:id="rId5"/>
    <p:sldId id="257" r:id="rId6"/>
    <p:sldId id="300" r:id="rId7"/>
    <p:sldId id="260" r:id="rId8"/>
    <p:sldId id="273" r:id="rId9"/>
    <p:sldId id="262" r:id="rId10"/>
    <p:sldId id="302" r:id="rId11"/>
    <p:sldId id="307" r:id="rId12"/>
    <p:sldId id="274" r:id="rId13"/>
    <p:sldId id="275" r:id="rId14"/>
    <p:sldId id="276" r:id="rId15"/>
    <p:sldId id="289" r:id="rId16"/>
    <p:sldId id="299" r:id="rId17"/>
    <p:sldId id="303" r:id="rId18"/>
    <p:sldId id="281" r:id="rId19"/>
    <p:sldId id="261" r:id="rId20"/>
    <p:sldId id="263" r:id="rId21"/>
    <p:sldId id="271" r:id="rId22"/>
    <p:sldId id="267" r:id="rId23"/>
    <p:sldId id="290" r:id="rId24"/>
    <p:sldId id="272" r:id="rId25"/>
    <p:sldId id="288" r:id="rId26"/>
    <p:sldId id="291" r:id="rId27"/>
    <p:sldId id="308" r:id="rId28"/>
    <p:sldId id="277" r:id="rId29"/>
    <p:sldId id="278" r:id="rId30"/>
    <p:sldId id="279" r:id="rId31"/>
    <p:sldId id="280" r:id="rId32"/>
    <p:sldId id="296" r:id="rId33"/>
    <p:sldId id="264" r:id="rId34"/>
    <p:sldId id="304" r:id="rId35"/>
    <p:sldId id="292" r:id="rId36"/>
    <p:sldId id="265" r:id="rId37"/>
    <p:sldId id="297" r:id="rId38"/>
    <p:sldId id="282" r:id="rId39"/>
    <p:sldId id="293" r:id="rId40"/>
    <p:sldId id="287" r:id="rId41"/>
    <p:sldId id="294" r:id="rId42"/>
    <p:sldId id="309" r:id="rId43"/>
    <p:sldId id="283" r:id="rId44"/>
    <p:sldId id="306" r:id="rId45"/>
    <p:sldId id="284" r:id="rId46"/>
    <p:sldId id="305" r:id="rId47"/>
    <p:sldId id="295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7" autoAdjust="0"/>
    <p:restoredTop sz="94660"/>
  </p:normalViewPr>
  <p:slideViewPr>
    <p:cSldViewPr>
      <p:cViewPr>
        <p:scale>
          <a:sx n="75" d="100"/>
          <a:sy n="75" d="100"/>
        </p:scale>
        <p:origin x="-135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9BB7B4-DACB-4C34-AC78-4342211873B7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760E07-6536-4DAF-8B3A-D2EF5E338A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6251B5-DD80-4226-870B-FB554BCF65C4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945520-B766-4868-B1E4-D5A0B05BAE2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A7F9DE-E7B4-4F6A-A2A5-4785630DB9F6}" type="slidenum">
              <a:rPr lang="ru-RU" altLang="en-US" sz="1200"/>
              <a:pPr eaLnBrk="1" hangingPunct="1"/>
              <a:t>10</a:t>
            </a:fld>
            <a:endParaRPr lang="ru-RU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FA7F7-C938-49FF-9081-E6EDDF28E7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100AC-65A8-4E3E-9242-3362F938C87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813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4146-68F3-47D6-A247-E699E4E740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157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DD664-206E-4C6C-A044-18F9D6A3C1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76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9D885-DED6-4C81-8816-A3678AF1DE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3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08566-F1CE-400B-886C-E7847F1F52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9727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1DACB-3C23-4785-AE91-75F9DAB89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660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6BCE-6C3F-4902-B335-8BBF063EF9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469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7ECD2-759B-4CA0-8EB0-D768234FD2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19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E532B-A3B1-4784-BE8D-8720113CE6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32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15AF3-A556-4324-B46D-F76C61E0D6C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762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477EFC-7EF6-488A-A85B-79D0861A144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1470025"/>
          </a:xfrm>
        </p:spPr>
        <p:txBody>
          <a:bodyPr/>
          <a:lstStyle/>
          <a:p>
            <a:pPr eaLnBrk="1" hangingPunct="1"/>
            <a:r>
              <a:rPr lang="ru-RU" altLang="en-US" smtClean="0"/>
              <a:t/>
            </a:r>
            <a:br>
              <a:rPr lang="ru-RU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smtClean="0"/>
              <a:t> </a:t>
            </a:r>
            <a:r>
              <a:rPr lang="ru-RU" altLang="en-US" smtClean="0"/>
              <a:t/>
            </a:r>
            <a:br>
              <a:rPr lang="ru-RU" altLang="en-US" smtClean="0"/>
            </a:br>
            <a:r>
              <a:rPr lang="ru-RU" altLang="en-US" sz="3600" b="1" smtClean="0"/>
              <a:t>КРИСТАЛЛЫ как ФОРМА ЖИЗНИ</a:t>
            </a:r>
            <a:br>
              <a:rPr lang="ru-RU" altLang="en-US" sz="3600" b="1" smtClean="0"/>
            </a:br>
            <a:r>
              <a:rPr lang="en-US" altLang="en-US" sz="3600" b="1" smtClean="0"/>
              <a:t> CRYSTALS as a FORM LIFE </a:t>
            </a:r>
            <a:endParaRPr lang="ru-RU" altLang="en-US" sz="36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516563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en-US" sz="2400" smtClean="0">
                <a:solidFill>
                  <a:schemeClr val="accent2"/>
                </a:solidFill>
              </a:rPr>
              <a:t>Санкт-Петербург</a:t>
            </a:r>
          </a:p>
          <a:p>
            <a:pPr eaLnBrk="1" hangingPunct="1"/>
            <a:r>
              <a:rPr lang="ru-RU" altLang="en-US" sz="2400" smtClean="0">
                <a:solidFill>
                  <a:schemeClr val="accent2"/>
                </a:solidFill>
              </a:rPr>
              <a:t>2019</a:t>
            </a:r>
          </a:p>
          <a:p>
            <a:pPr eaLnBrk="1" hangingPunct="1"/>
            <a:endParaRPr lang="ru-RU" altLang="en-US" sz="2400" smtClean="0">
              <a:solidFill>
                <a:schemeClr val="accent2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35375" y="1628775"/>
            <a:ext cx="175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ru-RU" altLang="en-US"/>
              <a:t>Т.Г.Петров</a:t>
            </a:r>
            <a:endParaRPr lang="en-US" altLang="en-US"/>
          </a:p>
          <a:p>
            <a:pPr eaLnBrk="1" hangingPunct="1"/>
            <a:r>
              <a:rPr lang="ru-RU" altLang="en-US"/>
              <a:t> 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ru-RU" altLang="en-US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55650" y="260350"/>
            <a:ext cx="7604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>
                <a:solidFill>
                  <a:schemeClr val="accent2"/>
                </a:solidFill>
              </a:rPr>
              <a:t>Санкт-Петербургский государственный университет</a:t>
            </a:r>
          </a:p>
          <a:p>
            <a:pPr algn="ctr" eaLnBrk="1" hangingPunct="1"/>
            <a:r>
              <a:rPr lang="ru-RU" altLang="en-US">
                <a:solidFill>
                  <a:schemeClr val="accent2"/>
                </a:solidFill>
              </a:rPr>
              <a:t>Геологический факультет</a:t>
            </a:r>
          </a:p>
          <a:p>
            <a:pPr algn="ctr" eaLnBrk="1" hangingPunct="1"/>
            <a:r>
              <a:rPr lang="ru-RU" altLang="en-US">
                <a:solidFill>
                  <a:schemeClr val="accent2"/>
                </a:solidFill>
              </a:rPr>
              <a:t>ООО Соколов Санкт-Петербург</a:t>
            </a:r>
          </a:p>
          <a:p>
            <a:pPr algn="ctr" eaLnBrk="1" hangingPunct="1"/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20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1252B2-EB18-4016-ACEE-D0902D83C0FB}" type="slidenum">
              <a:rPr lang="ru-RU" altLang="en-US" sz="1400"/>
              <a:pPr eaLnBrk="1" hangingPunct="1"/>
              <a:t>1</a:t>
            </a:fld>
            <a:endParaRPr lang="ru-RU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en-US" smtClean="0"/>
              <a:t>СРЕДЫ существования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mtClean="0"/>
              <a:t>			               </a:t>
            </a:r>
            <a:r>
              <a:rPr lang="ru-RU" altLang="en-US" sz="2400" smtClean="0"/>
              <a:t>Для живого: </a:t>
            </a:r>
          </a:p>
          <a:p>
            <a:r>
              <a:rPr lang="ru-RU" altLang="en-US" sz="2400" smtClean="0"/>
              <a:t>Атмосфера – нижняя часть газовой оболочки Земли </a:t>
            </a:r>
          </a:p>
          <a:p>
            <a:r>
              <a:rPr lang="ru-RU" altLang="en-US" sz="2400" smtClean="0"/>
              <a:t>Гидросфера – вся </a:t>
            </a:r>
          </a:p>
          <a:p>
            <a:r>
              <a:rPr lang="ru-RU" altLang="en-US" sz="2400" smtClean="0"/>
              <a:t>Литосфера –  верхняя часть твёрдой оболочки Земли</a:t>
            </a:r>
          </a:p>
          <a:p>
            <a:pPr>
              <a:buFontTx/>
              <a:buNone/>
            </a:pPr>
            <a:r>
              <a:rPr lang="ru-RU" altLang="en-US" sz="2400" smtClean="0"/>
              <a:t>	     Общее ограничение по температуре - около 100°С</a:t>
            </a:r>
          </a:p>
          <a:p>
            <a:pPr algn="ctr">
              <a:buFontTx/>
              <a:buNone/>
            </a:pPr>
            <a:r>
              <a:rPr lang="ru-RU" altLang="en-US" sz="2400" smtClean="0"/>
              <a:t>и составу - </a:t>
            </a:r>
            <a:r>
              <a:rPr lang="ru-RU" altLang="en-US" sz="2400" u="sng" smtClean="0"/>
              <a:t>наличие жидкой воды (не слишком солёной)</a:t>
            </a:r>
            <a:r>
              <a:rPr lang="ru-RU" altLang="en-US" sz="2400" smtClean="0"/>
              <a:t/>
            </a:r>
            <a:br>
              <a:rPr lang="ru-RU" altLang="en-US" sz="2400" smtClean="0"/>
            </a:br>
            <a:r>
              <a:rPr lang="ru-RU" altLang="en-US" sz="2400" smtClean="0"/>
              <a:t>		</a:t>
            </a:r>
          </a:p>
          <a:p>
            <a:pPr algn="ctr">
              <a:buFontTx/>
              <a:buNone/>
            </a:pPr>
            <a:r>
              <a:rPr lang="ru-RU" altLang="en-US" sz="2400" smtClean="0"/>
              <a:t>	Для кристаллов:</a:t>
            </a:r>
          </a:p>
          <a:p>
            <a:pPr algn="ctr"/>
            <a:r>
              <a:rPr lang="ru-RU" altLang="en-US" sz="2400" smtClean="0"/>
              <a:t> От верхних слоёв атмосферы  до глубин земли.</a:t>
            </a:r>
          </a:p>
          <a:p>
            <a:pPr algn="ctr">
              <a:buFontTx/>
              <a:buNone/>
            </a:pPr>
            <a:r>
              <a:rPr lang="ru-RU" altLang="en-US" sz="2400" smtClean="0"/>
              <a:t>   Ограничение – температуры и состав среды растворения</a:t>
            </a:r>
          </a:p>
          <a:p>
            <a:pPr algn="ctr">
              <a:buFontTx/>
              <a:buNone/>
            </a:pPr>
            <a:r>
              <a:rPr lang="ru-RU" altLang="en-US" sz="2400" smtClean="0"/>
              <a:t>минералов, </a:t>
            </a:r>
          </a:p>
          <a:p>
            <a:pPr algn="ctr">
              <a:buFontTx/>
              <a:buNone/>
            </a:pPr>
            <a:r>
              <a:rPr lang="ru-RU" altLang="en-US" sz="2400" smtClean="0"/>
              <a:t>НО  </a:t>
            </a:r>
            <a:r>
              <a:rPr lang="ru-RU" altLang="en-US" sz="2400" u="sng" smtClean="0"/>
              <a:t>НЕ плавления - они гораздо выше</a:t>
            </a:r>
          </a:p>
          <a:p>
            <a:pPr algn="ctr">
              <a:buFontTx/>
              <a:buNone/>
            </a:pPr>
            <a:r>
              <a:rPr lang="ru-RU" altLang="en-US" sz="2400" smtClean="0"/>
              <a:t>  </a:t>
            </a:r>
            <a:r>
              <a:rPr lang="ru-RU" altLang="en-US" sz="2400" u="sng" smtClean="0"/>
              <a:t>( в природе все жидкости – растворы)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DB5B25-0F81-46EE-9961-DC687A9995C5}" type="slidenum">
              <a:rPr lang="ru-RU" altLang="en-US" sz="1400"/>
              <a:pPr eaLnBrk="1" hangingPunct="1"/>
              <a:t>10</a:t>
            </a:fld>
            <a:endParaRPr lang="ru-RU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 smtClean="0"/>
          </a:p>
          <a:p>
            <a:endParaRPr lang="ru-RU" altLang="en-US" smtClean="0"/>
          </a:p>
          <a:p>
            <a:pPr>
              <a:buFontTx/>
              <a:buNone/>
            </a:pPr>
            <a:r>
              <a:rPr lang="ru-RU" altLang="en-US" smtClean="0"/>
              <a:t>			</a:t>
            </a:r>
            <a:r>
              <a:rPr lang="ru-RU" altLang="en-US" sz="3600" smtClean="0"/>
              <a:t>Немного частностей</a:t>
            </a:r>
            <a:r>
              <a:rPr lang="ru-RU" altLang="en-US" smtClean="0"/>
              <a:t>: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83788A-6BE7-4ADB-B750-17E541016EE3}" type="slidenum">
              <a:rPr lang="ru-RU" altLang="en-US" sz="1400"/>
              <a:pPr eaLnBrk="1" hangingPunct="1"/>
              <a:t>11</a:t>
            </a:fld>
            <a:endParaRPr lang="ru-RU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С такими лучами  видят снежинки</a:t>
            </a:r>
            <a:br>
              <a:rPr lang="ru-RU" altLang="en-US" sz="4000" smtClean="0"/>
            </a:br>
            <a:r>
              <a:rPr lang="ru-RU" altLang="en-US" sz="4000" smtClean="0"/>
              <a:t>некоторые  художники, декораторы, оформители витрин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49149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1A497-C5AC-4251-804A-E7AEF3F7AADE}" type="slidenum">
              <a:rPr lang="ru-RU" altLang="en-US" sz="1400"/>
              <a:pPr eaLnBrk="1" hangingPunct="1"/>
              <a:t>12</a:t>
            </a:fld>
            <a:endParaRPr lang="ru-RU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705643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BC6A59-8818-4007-9D98-0BE69AF650FB}" type="slidenum">
              <a:rPr lang="ru-RU" altLang="en-US" sz="1400"/>
              <a:pPr eaLnBrk="1" hangingPunct="1"/>
              <a:t>13</a:t>
            </a:fld>
            <a:endParaRPr lang="ru-RU" altLang="en-US" sz="140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555875" y="6021388"/>
            <a:ext cx="532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а они только с такой симметрией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4537075" cy="4025900"/>
          </a:xfrm>
          <a:noFill/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219700" y="476250"/>
            <a:ext cx="3708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Форма снежинок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зависит от  влажности, температуры и их изменений с начала роста снежинки до падения.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В сугробе она теряет лучи, превращаясь в зёрна.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   Образуется ФИРН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         Это идёт 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перекристаллизация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до срастания в сплошную массу…</a:t>
            </a:r>
          </a:p>
          <a:p>
            <a:pPr algn="ctr" eaLnBrk="1" hangingPunct="1"/>
            <a:r>
              <a:rPr lang="ru-RU" altLang="en-US">
                <a:solidFill>
                  <a:schemeClr val="tx2"/>
                </a:solidFill>
              </a:rPr>
              <a:t>В горах формируются 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ледники – ледяные реки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FC032D-A7A3-488A-B517-4B2185B907CC}" type="slidenum">
              <a:rPr lang="ru-RU" altLang="en-US" sz="1400"/>
              <a:pPr eaLnBrk="1" hangingPunct="1"/>
              <a:t>14</a:t>
            </a:fld>
            <a:endParaRPr lang="ru-RU" altLang="en-US" sz="1400"/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0" y="5084763"/>
            <a:ext cx="511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/>
              <a:t>За зиму в городе половина снега испаряется</a:t>
            </a:r>
            <a:r>
              <a:rPr lang="en-US" altLang="en-US"/>
              <a:t/>
            </a:r>
            <a:br>
              <a:rPr lang="en-US" altLang="en-US"/>
            </a:b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Кристалл граната  </a:t>
            </a:r>
            <a:r>
              <a:rPr lang="ru-RU" altLang="en-US" sz="2800" smtClean="0"/>
              <a:t>(спутника алмаза)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5184775" cy="4984750"/>
          </a:xfrm>
          <a:noFill/>
        </p:spPr>
      </p:pic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FECEBD-740B-45EB-9EF7-641B7963812A}" type="slidenum">
              <a:rPr lang="ru-RU" altLang="en-US" sz="1400"/>
              <a:pPr eaLnBrk="1" hangingPunct="1"/>
              <a:t>15</a:t>
            </a:fld>
            <a:endParaRPr lang="ru-RU" altLang="en-US" sz="1400"/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5724525" y="1412875"/>
            <a:ext cx="3008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В идеальных условиях </a:t>
            </a:r>
          </a:p>
          <a:p>
            <a:pPr eaLnBrk="1" hangingPunct="1"/>
            <a:r>
              <a:rPr lang="ru-RU" altLang="en-US"/>
              <a:t>формирования кристалл имеет:</a:t>
            </a:r>
          </a:p>
          <a:p>
            <a:pPr eaLnBrk="1" hangingPunct="1"/>
            <a:endParaRPr lang="ru-RU" altLang="en-US"/>
          </a:p>
          <a:p>
            <a:pPr eaLnBrk="1" hangingPunct="1"/>
            <a:r>
              <a:rPr lang="ru-RU" altLang="en-US">
                <a:solidFill>
                  <a:srgbClr val="FF0000"/>
                </a:solidFill>
              </a:rPr>
              <a:t>Прямые ребра</a:t>
            </a:r>
          </a:p>
          <a:p>
            <a:pPr eaLnBrk="1" hangingPunct="1"/>
            <a:endParaRPr lang="ru-RU" altLang="en-US">
              <a:solidFill>
                <a:srgbClr val="FF0000"/>
              </a:solidFill>
            </a:endParaRPr>
          </a:p>
          <a:p>
            <a:pPr eaLnBrk="1" hangingPunct="1"/>
            <a:r>
              <a:rPr lang="ru-RU" altLang="en-US">
                <a:solidFill>
                  <a:srgbClr val="FF0000"/>
                </a:solidFill>
              </a:rPr>
              <a:t>Плоские грани</a:t>
            </a:r>
          </a:p>
          <a:p>
            <a:pPr eaLnBrk="1" hangingPunct="1"/>
            <a:endParaRPr lang="ru-RU" altLang="en-US">
              <a:solidFill>
                <a:srgbClr val="FF0000"/>
              </a:solidFill>
            </a:endParaRPr>
          </a:p>
          <a:p>
            <a:pPr eaLnBrk="1" hangingPunct="1"/>
            <a:r>
              <a:rPr lang="ru-RU" altLang="en-US">
                <a:solidFill>
                  <a:srgbClr val="FF0000"/>
                </a:solidFill>
              </a:rPr>
              <a:t>Острые вершины</a:t>
            </a:r>
          </a:p>
          <a:p>
            <a:pPr eaLnBrk="1" hangingPunct="1"/>
            <a:endParaRPr lang="ru-RU" altLang="en-US">
              <a:solidFill>
                <a:srgbClr val="00B0F0"/>
              </a:solidFill>
            </a:endParaRPr>
          </a:p>
          <a:p>
            <a:pPr eaLnBrk="1" hangingPunct="1"/>
            <a:r>
              <a:rPr lang="ru-RU" altLang="en-US">
                <a:solidFill>
                  <a:srgbClr val="00B0F0"/>
                </a:solidFill>
              </a:rPr>
              <a:t>НО всякая жизнь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21388"/>
            <a:ext cx="10572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4000" smtClean="0"/>
              <a:t>Кристаллическое </a:t>
            </a:r>
            <a:br>
              <a:rPr lang="ru-RU" altLang="en-US" sz="4000" smtClean="0"/>
            </a:br>
            <a:r>
              <a:rPr lang="ru-RU" altLang="en-US" sz="4000" smtClean="0"/>
              <a:t/>
            </a:r>
            <a:br>
              <a:rPr lang="ru-RU" altLang="en-US" sz="4000" smtClean="0"/>
            </a:br>
            <a:endParaRPr lang="ru-RU" altLang="en-US" sz="400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3E64EF-60D1-4E22-8294-B8EADF6F2A79}" type="slidenum">
              <a:rPr lang="ru-RU" altLang="en-US" sz="1400"/>
              <a:pPr eaLnBrk="1" hangingPunct="1"/>
              <a:t>16</a:t>
            </a:fld>
            <a:endParaRPr lang="ru-RU" altLang="en-US" sz="1400"/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1412875"/>
            <a:ext cx="83883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вокруг нас: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Сахар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Соль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Сода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Многие лекарства: витамин С, салол, 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Речной песок, глина, мрамор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Все металлы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Горные породы – «камни» </a:t>
            </a: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Огранённые кристаллы в украшениях – горный хрусталь, </a:t>
            </a:r>
            <a:r>
              <a:rPr lang="ru-RU" dirty="0" err="1">
                <a:latin typeface="Arial" charset="0"/>
                <a:cs typeface="Arial" charset="0"/>
              </a:rPr>
              <a:t>фианит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sz="1050" dirty="0">
                <a:latin typeface="Arial" charset="0"/>
                <a:cs typeface="Arial" charset="0"/>
              </a:rPr>
              <a:t>(Физический институт Академии  наук), </a:t>
            </a:r>
            <a:r>
              <a:rPr lang="ru-RU" dirty="0">
                <a:latin typeface="Arial" charset="0"/>
                <a:cs typeface="Arial" charset="0"/>
              </a:rPr>
              <a:t>топаз, алмаз и мн. др. 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Единство в</a:t>
            </a:r>
            <a:r>
              <a:rPr lang="ru-RU" altLang="en-US" sz="4000" smtClean="0"/>
              <a:t> способности к размножению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507412" cy="4248150"/>
          </a:xfrm>
        </p:spPr>
        <p:txBody>
          <a:bodyPr/>
          <a:lstStyle/>
          <a:p>
            <a:pPr eaLnBrk="1" hangingPunct="1"/>
            <a:r>
              <a:rPr lang="ru-RU" altLang="en-US" sz="2800" b="1" smtClean="0"/>
              <a:t>Живое</a:t>
            </a:r>
            <a:r>
              <a:rPr lang="ru-RU" altLang="en-US" sz="2800" smtClean="0"/>
              <a:t> –  способы:  деление, споры, яйца, корни, части тела (растения – отростки). </a:t>
            </a:r>
          </a:p>
          <a:p>
            <a:pPr eaLnBrk="1" hangingPunct="1"/>
            <a:r>
              <a:rPr lang="ru-RU" altLang="en-US" sz="2800" b="1" smtClean="0"/>
              <a:t>Зародыши кристаллов возникают </a:t>
            </a:r>
            <a:r>
              <a:rPr lang="ru-RU" altLang="en-US" sz="2800" smtClean="0"/>
              <a:t>при:</a:t>
            </a:r>
          </a:p>
          <a:p>
            <a:pPr eaLnBrk="1" hangingPunct="1"/>
            <a:r>
              <a:rPr lang="ru-RU" altLang="en-US" sz="2800" smtClean="0"/>
              <a:t> отщеплении-отделении микроосколков, так как при формировании кристалла из-за нарушений структуры возникают избыточные напряжения</a:t>
            </a:r>
          </a:p>
          <a:p>
            <a:pPr eaLnBrk="1" hangingPunct="1"/>
            <a:r>
              <a:rPr lang="ru-RU" altLang="en-US" sz="2800" smtClean="0"/>
              <a:t>нарастании на частицы, имеющих  поверхности со структурой, похожей на структуру будущего кристалла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59563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0000"/>
                </a:solidFill>
              </a:rPr>
              <a:t>В способности к росту </a:t>
            </a:r>
            <a:br>
              <a:rPr lang="ru-RU" altLang="en-US" sz="4000" smtClean="0">
                <a:solidFill>
                  <a:srgbClr val="FF0000"/>
                </a:solidFill>
              </a:rPr>
            </a:br>
            <a:r>
              <a:rPr lang="ru-RU" altLang="en-US" sz="3200" smtClean="0">
                <a:solidFill>
                  <a:schemeClr val="tx1"/>
                </a:solidFill>
              </a:rPr>
              <a:t>кристаллы растут </a:t>
            </a:r>
            <a:r>
              <a:rPr lang="ru-RU" altLang="en-US" sz="3200" smtClean="0"/>
              <a:t>в средах таких как: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4000" smtClean="0"/>
              <a:t>                 Смеси-растворы: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газовые (снег, иней, сера - в вулканических областях)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водные,  морская вода  (месторождения солей),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гидротермальные (кварц, изумруд, кальцит, золото, турмалин…)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водно-силикатные – </a:t>
            </a:r>
            <a:r>
              <a:rPr lang="ru-RU" altLang="en-US" sz="2400" smtClean="0">
                <a:solidFill>
                  <a:srgbClr val="FF3300"/>
                </a:solidFill>
              </a:rPr>
              <a:t>магмы</a:t>
            </a:r>
            <a:r>
              <a:rPr lang="ru-RU" altLang="en-US" sz="2400" smtClean="0"/>
              <a:t> (кварц, полевые шпаты, слюда, платиноиды, титаномагнетит,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mtClean="0"/>
              <a:t> 			     </a:t>
            </a:r>
            <a:r>
              <a:rPr lang="ru-RU" altLang="en-US" sz="4000" smtClean="0"/>
              <a:t>Твёрдые тела</a:t>
            </a:r>
            <a:r>
              <a:rPr lang="ru-RU" altLang="en-US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 smtClean="0"/>
              <a:t>		изменяющие свою структуру при изменении температуры и давления  (</a:t>
            </a:r>
            <a:r>
              <a:rPr lang="en-US" altLang="en-US" sz="2400" smtClean="0"/>
              <a:t>H2O, SiO2, C, TiO2…)</a:t>
            </a:r>
            <a:endParaRPr lang="ru-RU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A92FE0-5D39-437F-A01F-9FDFC49812F2}" type="slidenum">
              <a:rPr lang="ru-RU" altLang="en-US" sz="1400"/>
              <a:pPr eaLnBrk="1" hangingPunct="1"/>
              <a:t>18</a:t>
            </a:fld>
            <a:endParaRPr lang="ru-RU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В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0000"/>
                </a:solidFill>
              </a:rPr>
              <a:t>распространённости</a:t>
            </a:r>
            <a:r>
              <a:rPr lang="ru-RU" altLang="en-US" sz="4000" smtClean="0"/>
              <a:t> на Земле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95288" y="1989138"/>
            <a:ext cx="4140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en-US" sz="20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000"/>
              <a:t> В воздухе – снег, град.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000"/>
              <a:t> В природе: минералы,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en-US" sz="2000"/>
              <a:t>горные породы, руды,  горные хребты.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000"/>
              <a:t>  В животных: скелеты, панцири моллюсков, в почках, печени, мочевом пузыре !!!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000"/>
              <a:t> Дома: сахар, соль, лёд, лекарства, металлы в посуде, лампах, телефонах, проводах…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2000"/>
              <a:t> В промышленности стройматериалы, краски, полупроводники,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en-US" sz="2000">
              <a:solidFill>
                <a:srgbClr val="FF3300"/>
              </a:solidFill>
            </a:endParaRPr>
          </a:p>
        </p:txBody>
      </p:sp>
      <p:sp>
        <p:nvSpPr>
          <p:cNvPr id="20484" name="Rectangle 6"/>
          <p:cNvSpPr>
            <a:spLocks noChangeArrowheads="1"/>
          </p:cNvSpPr>
          <p:nvPr>
            <p:ph type="body" idx="1"/>
          </p:nvPr>
        </p:nvSpPr>
        <p:spPr>
          <a:xfrm>
            <a:off x="4787900" y="2332038"/>
            <a:ext cx="4032250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За редким исключением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b="1" smtClean="0"/>
              <a:t>жизнь</a:t>
            </a:r>
            <a:r>
              <a:rPr lang="ru-RU" altLang="en-US" sz="2000" smtClean="0"/>
              <a:t> </a:t>
            </a:r>
            <a:r>
              <a:rPr lang="ru-RU" altLang="en-US" sz="2000" b="1" smtClean="0"/>
              <a:t>встречается везде в виде островков – единых и зависимых от среды  - сгустков  органического вещества </a:t>
            </a:r>
            <a:r>
              <a:rPr lang="en-US" altLang="en-US" sz="2000" b="1" smtClean="0"/>
              <a:t>– </a:t>
            </a:r>
            <a:r>
              <a:rPr lang="ru-RU" altLang="en-US" sz="2000" b="1" smtClean="0"/>
              <a:t>тел</a:t>
            </a:r>
            <a:r>
              <a:rPr lang="ru-RU" altLang="en-US" sz="2000" smtClean="0"/>
              <a:t> -  в почве, пещерах, на поверхности, в воде, бактерии  встречены в воздухе на высоте до 65 км.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Микроорганизсы, грибы, растения. черви, насекомые, рыбы, пресмыкающиеся, млекопитающие – почти по всей поверхности Земли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В Антарктиде – бактерии – в лужах на льде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476375" y="981075"/>
            <a:ext cx="5905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 b="1" i="1" u="sng"/>
              <a:t>Повсеместность</a:t>
            </a:r>
          </a:p>
          <a:p>
            <a:pPr algn="ctr" eaLnBrk="1" hangingPunct="1"/>
            <a:r>
              <a:rPr lang="ru-RU" altLang="en-US" sz="2000" b="1"/>
              <a:t>Кристаллы              и                       живое</a:t>
            </a:r>
            <a:r>
              <a:rPr lang="ru-RU" altLang="en-US" sz="2000" b="1" i="1" u="sng"/>
              <a:t> </a:t>
            </a:r>
          </a:p>
        </p:txBody>
      </p:sp>
      <p:sp>
        <p:nvSpPr>
          <p:cNvPr id="204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0A4C67-8042-4781-944C-3A1CA6AF748F}" type="slidenum">
              <a:rPr lang="ru-RU" altLang="en-US" sz="1400"/>
              <a:pPr eaLnBrk="1" hangingPunct="1"/>
              <a:t>19</a:t>
            </a:fld>
            <a:endParaRPr lang="ru-RU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3419475" y="1600200"/>
            <a:ext cx="5545138" cy="4525963"/>
          </a:xfrm>
        </p:spPr>
        <p:txBody>
          <a:bodyPr/>
          <a:lstStyle/>
          <a:p>
            <a:r>
              <a:rPr lang="ru-RU" altLang="en-US" sz="1800" smtClean="0"/>
              <a:t>Многообразие отношений кристалл-живое-человек. Свойства,  общие для живого и кристаллического состояний природы. Высшие животные симбиоз биологического и кристаллического.</a:t>
            </a:r>
          </a:p>
          <a:p>
            <a:r>
              <a:rPr lang="en-US" altLang="en-US" sz="1800" smtClean="0"/>
              <a:t>The variety of crystal-living-man relationships. Properties common to living and crystalline states of nature. Higher animals symbiosis of biological and crystalline</a:t>
            </a:r>
            <a:r>
              <a:rPr lang="ru-RU" altLang="en-US" sz="1800" smtClean="0"/>
              <a:t>.</a:t>
            </a:r>
          </a:p>
          <a:p>
            <a:endParaRPr lang="ru-RU" altLang="en-US" smtClean="0"/>
          </a:p>
          <a:p>
            <a:pPr>
              <a:buFontTx/>
              <a:buNone/>
            </a:pPr>
            <a:endParaRPr lang="ru-RU" altLang="en-US" smtClean="0"/>
          </a:p>
        </p:txBody>
      </p:sp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7D664-A76B-4126-AA72-CB4CF505EEC4}" type="slidenum">
              <a:rPr lang="ru-RU" altLang="en-US" sz="1400"/>
              <a:pPr eaLnBrk="1" hangingPunct="1"/>
              <a:t>2</a:t>
            </a:fld>
            <a:endParaRPr lang="ru-RU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В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0000"/>
                </a:solidFill>
              </a:rPr>
              <a:t>массовидности</a:t>
            </a:r>
            <a:r>
              <a:rPr lang="ru-RU" altLang="en-US" sz="4000" smtClean="0"/>
              <a:t> - коллективизме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95922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68313" y="5373688"/>
            <a:ext cx="3324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800"/>
              <a:t>Ацетил-салициловая кислота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852738"/>
            <a:ext cx="4211637" cy="3179762"/>
          </a:xfrm>
          <a:noFill/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6C594D-120F-4950-AA33-12A4C79E0E28}" type="slidenum">
              <a:rPr lang="ru-RU" altLang="en-US" sz="1400"/>
              <a:pPr eaLnBrk="1" hangingPunct="1"/>
              <a:t>20</a:t>
            </a:fld>
            <a:endParaRPr lang="ru-RU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В </a:t>
            </a:r>
            <a:r>
              <a:rPr lang="ru-RU" altLang="en-US" sz="4000" smtClean="0">
                <a:solidFill>
                  <a:srgbClr val="FF0000"/>
                </a:solidFill>
              </a:rPr>
              <a:t>объединении</a:t>
            </a:r>
            <a:r>
              <a:rPr lang="ru-RU" altLang="en-US" sz="4000" smtClean="0"/>
              <a:t> с другими – видами-классами -типами</a:t>
            </a:r>
            <a:endParaRPr lang="ru-RU" altLang="en-US" sz="4000" b="1" smtClean="0"/>
          </a:p>
        </p:txBody>
      </p:sp>
      <p:pic>
        <p:nvPicPr>
          <p:cNvPr id="22531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2520950" cy="2520950"/>
          </a:xfrm>
          <a:noFill/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4209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873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8082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2916238" y="1989138"/>
            <a:ext cx="1520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Гнейс-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бывшие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суглинки-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супеси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2987675" y="4437063"/>
            <a:ext cx="1546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Габбро – 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бывшая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магма </a:t>
            </a:r>
          </a:p>
        </p:txBody>
      </p:sp>
      <p:sp>
        <p:nvSpPr>
          <p:cNvPr id="2253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4D75E-5C0C-4036-A299-92F2F133A258}" type="slidenum">
              <a:rPr lang="ru-RU" altLang="en-US" sz="1400"/>
              <a:pPr eaLnBrk="1" hangingPunct="1"/>
              <a:t>21</a:t>
            </a:fld>
            <a:endParaRPr lang="ru-RU" altLang="en-US" sz="1400"/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6396038"/>
            <a:ext cx="38163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Всё это и </a:t>
            </a:r>
            <a:r>
              <a:rPr lang="ru-RU" b="1" kern="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мы</a:t>
            </a:r>
            <a:r>
              <a:rPr lang="ru-RU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- </a:t>
            </a:r>
            <a:r>
              <a:rPr lang="ru-RU" b="1" kern="0" dirty="0" err="1">
                <a:solidFill>
                  <a:srgbClr val="FF0000"/>
                </a:solidFill>
                <a:latin typeface="Arial"/>
                <a:ea typeface="+mj-ea"/>
                <a:cs typeface="Arial"/>
              </a:rPr>
              <a:t>ценозы</a:t>
            </a:r>
            <a:endParaRPr lang="ru-RU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07412" cy="1143000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В</a:t>
            </a:r>
            <a:r>
              <a:rPr lang="ru-RU" altLang="en-US" sz="4000" smtClean="0"/>
              <a:t> наследственной </a:t>
            </a:r>
            <a:r>
              <a:rPr lang="ru-RU" altLang="en-US" sz="4000" smtClean="0">
                <a:solidFill>
                  <a:srgbClr val="FF0000"/>
                </a:solidFill>
              </a:rPr>
              <a:t>передаче своей  </a:t>
            </a:r>
            <a:r>
              <a:rPr lang="ru-RU" altLang="en-US" sz="4000" smtClean="0">
                <a:solidFill>
                  <a:srgbClr val="FF3300"/>
                </a:solidFill>
              </a:rPr>
              <a:t>структуры</a:t>
            </a:r>
            <a:r>
              <a:rPr lang="ru-RU" altLang="en-US" sz="4000" smtClean="0"/>
              <a:t> и определяемых нею  свойств </a:t>
            </a:r>
            <a:r>
              <a:rPr lang="ru-RU" altLang="en-US" sz="4000" smtClean="0">
                <a:solidFill>
                  <a:srgbClr val="FF0000"/>
                </a:solidFill>
              </a:rPr>
              <a:t>потомству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altLang="en-US" smtClean="0"/>
              <a:t>В структуре кристаллов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		на атомно-молекулярном уровне, существуют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00113" y="4076700"/>
            <a:ext cx="68405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en-US" sz="2800"/>
          </a:p>
          <a:p>
            <a:pPr eaLnBrk="1" hangingPunct="1">
              <a:spcBef>
                <a:spcPct val="20000"/>
              </a:spcBef>
            </a:pPr>
            <a:r>
              <a:rPr lang="ru-RU" altLang="en-US" sz="2800"/>
              <a:t>ближний и дальний порядки,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en-US" sz="2800"/>
              <a:t>                НО  ЭТО «простые» порядки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850" y="3573463"/>
            <a:ext cx="38877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sp>
        <p:nvSpPr>
          <p:cNvPr id="235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15D8A-EB7B-4D87-8D45-FCCBFD836B43}" type="slidenum">
              <a:rPr lang="ru-RU" altLang="en-US" sz="1400"/>
              <a:pPr eaLnBrk="1" hangingPunct="1"/>
              <a:t>22</a:t>
            </a:fld>
            <a:endParaRPr lang="ru-RU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683000" cy="11430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Структуры</a:t>
            </a:r>
            <a:br>
              <a:rPr lang="ru-RU" altLang="en-US" sz="4000" smtClean="0"/>
            </a:br>
            <a:r>
              <a:rPr lang="ru-RU" altLang="en-US" sz="4000" smtClean="0"/>
              <a:t> кристаллов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33375"/>
            <a:ext cx="4760913" cy="6524625"/>
          </a:xfrm>
          <a:noFill/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95288" y="1916113"/>
            <a:ext cx="30226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Шарики – центры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 атомов</a:t>
            </a:r>
          </a:p>
          <a:p>
            <a:pPr eaLnBrk="1" hangingPunct="1"/>
            <a:endParaRPr lang="ru-RU" altLang="en-US">
              <a:solidFill>
                <a:schemeClr val="tx2"/>
              </a:solidFill>
            </a:endParaRP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Здесь «элементарные ячейки» структур.</a:t>
            </a:r>
          </a:p>
          <a:p>
            <a:pPr eaLnBrk="1" hangingPunct="1"/>
            <a:endParaRPr lang="ru-RU" altLang="en-US">
              <a:solidFill>
                <a:schemeClr val="tx2"/>
              </a:solidFill>
            </a:endParaRP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У алмаза и кремния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одинаковая 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кристаллическая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структура</a:t>
            </a:r>
          </a:p>
          <a:p>
            <a:pPr eaLnBrk="1" hangingPunct="1"/>
            <a:r>
              <a:rPr lang="ru-RU" altLang="en-US" sz="2000">
                <a:solidFill>
                  <a:schemeClr val="tx2"/>
                </a:solidFill>
              </a:rPr>
              <a:t>(К формам жизни…)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492500" y="45085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DD3CFB-6610-436B-AA81-AA4265E0E174}" type="slidenum">
              <a:rPr lang="ru-RU" altLang="en-US" sz="1400"/>
              <a:pPr eaLnBrk="1" hangingPunct="1"/>
              <a:t>23</a:t>
            </a:fld>
            <a:endParaRPr lang="ru-RU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en-US" sz="4000" smtClean="0"/>
              <a:t>Структуры живого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628775"/>
            <a:ext cx="5905500" cy="4591050"/>
          </a:xfrm>
          <a:noFill/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50825" y="2924175"/>
            <a:ext cx="25193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>
                <a:solidFill>
                  <a:schemeClr val="tx2"/>
                </a:solidFill>
              </a:rPr>
              <a:t>«сложные»</a:t>
            </a:r>
          </a:p>
          <a:p>
            <a:pPr eaLnBrk="1" hangingPunct="1"/>
            <a:endParaRPr lang="ru-RU" altLang="en-US" sz="3200" b="1">
              <a:solidFill>
                <a:schemeClr val="tx2"/>
              </a:solidFill>
            </a:endParaRPr>
          </a:p>
          <a:p>
            <a:pPr eaLnBrk="1" hangingPunct="1"/>
            <a:r>
              <a:rPr lang="ru-RU" altLang="en-US" sz="2800" b="1">
                <a:solidFill>
                  <a:schemeClr val="tx2"/>
                </a:solidFill>
              </a:rPr>
              <a:t>Внутри органа -</a:t>
            </a:r>
          </a:p>
          <a:p>
            <a:pPr eaLnBrk="1" hangingPunct="1"/>
            <a:r>
              <a:rPr lang="ru-RU" altLang="en-US" sz="2800" b="1">
                <a:solidFill>
                  <a:schemeClr val="tx2"/>
                </a:solidFill>
              </a:rPr>
              <a:t>одни</a:t>
            </a:r>
          </a:p>
          <a:p>
            <a:pPr eaLnBrk="1" hangingPunct="1"/>
            <a:r>
              <a:rPr lang="ru-RU" altLang="en-US" sz="2800" b="1">
                <a:solidFill>
                  <a:schemeClr val="tx2"/>
                </a:solidFill>
              </a:rPr>
              <a:t>вне его –</a:t>
            </a:r>
          </a:p>
          <a:p>
            <a:pPr eaLnBrk="1" hangingPunct="1"/>
            <a:r>
              <a:rPr lang="ru-RU" altLang="en-US" sz="2800" b="1">
                <a:solidFill>
                  <a:schemeClr val="tx2"/>
                </a:solidFill>
              </a:rPr>
              <a:t>другие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4306888" y="3200400"/>
            <a:ext cx="53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ли</a:t>
            </a:r>
          </a:p>
        </p:txBody>
      </p:sp>
      <p:sp>
        <p:nvSpPr>
          <p:cNvPr id="25606" name="AutoShape 9" descr="Российское посольство опубликовало карту с украинским Крымом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179388" y="2060575"/>
            <a:ext cx="2611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Ближний и 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дальний порядки</a:t>
            </a:r>
          </a:p>
        </p:txBody>
      </p:sp>
      <p:sp>
        <p:nvSpPr>
          <p:cNvPr id="2560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5CFC79-8CCB-43C5-8A94-5F2D63DAADC0}" type="slidenum">
              <a:rPr lang="ru-RU" altLang="en-US" sz="1400"/>
              <a:pPr eaLnBrk="1" hangingPunct="1"/>
              <a:t>24</a:t>
            </a:fld>
            <a:endParaRPr lang="ru-RU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692150"/>
            <a:ext cx="4392612" cy="114300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Диатомовые  водоросли</a:t>
            </a:r>
          </a:p>
        </p:txBody>
      </p:sp>
      <p:pic>
        <p:nvPicPr>
          <p:cNvPr id="26627" name="Picture 4" descr="Картинки по запросу Фото клетки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781300"/>
            <a:ext cx="4627563" cy="3213100"/>
          </a:xfrm>
          <a:noFill/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992438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403350" y="5516563"/>
            <a:ext cx="203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Клетки мозга</a:t>
            </a:r>
          </a:p>
        </p:txBody>
      </p:sp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A3DF04-1ACD-4ACB-A272-F1A554B95051}" type="slidenum">
              <a:rPr lang="ru-RU" altLang="en-US" sz="1400"/>
              <a:pPr eaLnBrk="1" hangingPunct="1"/>
              <a:t>25</a:t>
            </a:fld>
            <a:endParaRPr lang="ru-RU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/>
              <a:t>Структура молекулы гемоглобина</a:t>
            </a:r>
          </a:p>
        </p:txBody>
      </p:sp>
      <p:sp>
        <p:nvSpPr>
          <p:cNvPr id="27651" name="AutoShape 3" descr="Картинки по запросу гемоглобин формул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AutoShape 4" descr="Картинки по запросу гемоглобин формул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AutoShape 5" descr="Картинки по запросу гемоглобин формул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654" name="Picture 6" descr="Картинки по запросу гемоглобин форму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043862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B22A9A-F09F-4442-9133-56F76C6CB93D}" type="slidenum">
              <a:rPr lang="ru-RU" altLang="en-US" sz="1400"/>
              <a:pPr eaLnBrk="1" hangingPunct="1"/>
              <a:t>26</a:t>
            </a:fld>
            <a:endParaRPr lang="ru-RU" altLang="en-US" sz="1400"/>
          </a:p>
        </p:txBody>
      </p:sp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900113" y="5373688"/>
            <a:ext cx="7893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200"/>
              <a:t>гемоглобин – переносчик кислорода в крови животных </a:t>
            </a:r>
          </a:p>
          <a:p>
            <a:pPr algn="ctr" eaLnBrk="1" hangingPunct="1"/>
            <a:r>
              <a:rPr lang="ru-RU" altLang="en-US" sz="2200"/>
              <a:t>отличается от хлорофилла, производителя кислорода</a:t>
            </a:r>
          </a:p>
          <a:p>
            <a:pPr algn="ctr" eaLnBrk="1" hangingPunct="1"/>
            <a:r>
              <a:rPr lang="ru-RU" altLang="en-US" sz="2200"/>
              <a:t> в растениях, только центральным атомом – там – магний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mtClean="0"/>
              <a:t> </a:t>
            </a:r>
          </a:p>
          <a:p>
            <a:endParaRPr lang="ru-RU" altLang="en-US" smtClean="0"/>
          </a:p>
          <a:p>
            <a:pPr>
              <a:buFontTx/>
              <a:buNone/>
            </a:pPr>
            <a:r>
              <a:rPr lang="ru-RU" altLang="en-US" sz="3600" smtClean="0"/>
              <a:t>				Обобщим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96762A-7042-43BC-A7D6-9586049965E4}" type="slidenum">
              <a:rPr lang="ru-RU" altLang="en-US" sz="1400"/>
              <a:pPr eaLnBrk="1" hangingPunct="1"/>
              <a:t>27</a:t>
            </a:fld>
            <a:endParaRPr lang="ru-RU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en-US" b="1" smtClean="0">
                <a:solidFill>
                  <a:srgbClr val="FF3300"/>
                </a:solidFill>
              </a:rPr>
              <a:t>ТРЕТЬЕ  ВЕЛИКОЕ ЕДИНСТВО: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3600" smtClean="0"/>
              <a:t>		</a:t>
            </a:r>
            <a:r>
              <a:rPr lang="ru-RU" altLang="en-US" sz="4000" smtClean="0"/>
              <a:t>Структурированность,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4000" smtClean="0"/>
              <a:t>  						</a:t>
            </a:r>
            <a:r>
              <a:rPr lang="ru-RU" altLang="en-US" sz="2800" smtClean="0"/>
              <a:t>проявляющаяся как</a:t>
            </a:r>
            <a:r>
              <a:rPr lang="ru-RU" altLang="en-US" sz="4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600" smtClean="0"/>
              <a:t> Законосообразность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600" smtClean="0"/>
              <a:t> Порядок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3600" smtClean="0"/>
              <a:t> Повторяемость </a:t>
            </a:r>
          </a:p>
          <a:p>
            <a:pPr eaLnBrk="1" hangingPunct="1">
              <a:lnSpc>
                <a:spcPct val="80000"/>
              </a:lnSpc>
            </a:pPr>
            <a:endParaRPr lang="ru-RU" altLang="en-US" sz="36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	При различиях структур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разных тканей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у живого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en-US" sz="3600" smtClean="0"/>
              <a:t>                     </a:t>
            </a:r>
          </a:p>
        </p:txBody>
      </p:sp>
      <p:sp>
        <p:nvSpPr>
          <p:cNvPr id="29700" name="AutoShape 5" descr="Российское посольство опубликовало карту с украинским Крымом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BE0491-D76E-4BC0-A47F-B1155A0DF843}" type="slidenum">
              <a:rPr lang="ru-RU" altLang="en-US" sz="1400"/>
              <a:pPr eaLnBrk="1" hangingPunct="1"/>
              <a:t>28</a:t>
            </a:fld>
            <a:endParaRPr lang="ru-RU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И ПРИ ЭТОМ: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en-US" sz="4400" smtClean="0"/>
              <a:t> Всё виды этого единения</a:t>
            </a:r>
            <a:r>
              <a:rPr lang="ru-RU" altLang="en-US" smtClean="0"/>
              <a:t> – по </a:t>
            </a:r>
          </a:p>
          <a:p>
            <a:pPr algn="ctr" eaLnBrk="1" hangingPunct="1">
              <a:buFontTx/>
              <a:buNone/>
            </a:pPr>
            <a:r>
              <a:rPr lang="ru-RU" altLang="en-US" smtClean="0"/>
              <a:t>структурированности</a:t>
            </a:r>
          </a:p>
          <a:p>
            <a:pPr eaLnBrk="1" hangingPunct="1"/>
            <a:r>
              <a:rPr lang="ru-RU" altLang="en-US" smtClean="0"/>
              <a:t>Не идеальны</a:t>
            </a:r>
          </a:p>
          <a:p>
            <a:pPr eaLnBrk="1" hangingPunct="1"/>
            <a:r>
              <a:rPr lang="ru-RU" altLang="en-US" smtClean="0"/>
              <a:t>Не точны,</a:t>
            </a:r>
          </a:p>
          <a:p>
            <a:pPr eaLnBrk="1" hangingPunct="1"/>
            <a:r>
              <a:rPr lang="ru-RU" altLang="en-US" smtClean="0"/>
              <a:t>Приблизительны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                       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					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				это создаёт - порождает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05632E-1D05-4DDB-8343-B3C70084490C}" type="slidenum">
              <a:rPr lang="ru-RU" altLang="en-US" sz="1400"/>
              <a:pPr eaLnBrk="1" hangingPunct="1"/>
              <a:t>29</a:t>
            </a:fld>
            <a:endParaRPr lang="ru-RU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3600" smtClean="0"/>
              <a:t>Кристаллы - камни – символы:</a:t>
            </a:r>
            <a:r>
              <a:rPr lang="ru-RU" alt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6868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Совершенства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Блеска (бриллиант)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Твердости,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Постоянства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Симметричности - соразмерности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Красоты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Ценности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Неподвижности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Вечности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Пассивности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Бесплодности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Равнодушия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Молчания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000" smtClean="0"/>
              <a:t>И идеалы однородности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000" smtClean="0"/>
              <a:t>Кристаллы минералов (при этом)  считаются помощниками в жизни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000" smtClean="0"/>
              <a:t>	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000" smtClean="0"/>
              <a:t>	НО, «Он – как  камень»  	      	              				               АНТИПОД  правильной  ЖИЗНИ</a:t>
            </a:r>
          </a:p>
          <a:p>
            <a:pPr eaLnBrk="1" hangingPunct="1">
              <a:lnSpc>
                <a:spcPct val="80000"/>
              </a:lnSpc>
            </a:pPr>
            <a:endParaRPr lang="ru-RU" altLang="en-US" sz="200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3438EB-9579-4769-9377-5B8E78679233}" type="slidenum">
              <a:rPr lang="ru-RU" altLang="en-US" sz="1400"/>
              <a:pPr eaLnBrk="1" hangingPunct="1"/>
              <a:t>3</a:t>
            </a:fld>
            <a:endParaRPr lang="ru-RU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/>
              <a:t>Бесконечные разнообразия </a:t>
            </a:r>
            <a:br>
              <a:rPr lang="ru-RU" altLang="en-US" sz="4000" smtClean="0"/>
            </a:br>
            <a:endParaRPr lang="ru-RU" alt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732463"/>
          </a:xfrm>
        </p:spPr>
        <p:txBody>
          <a:bodyPr/>
          <a:lstStyle/>
          <a:p>
            <a:pPr eaLnBrk="1" hangingPunct="1"/>
            <a:r>
              <a:rPr lang="ru-RU" altLang="en-US" sz="2800" smtClean="0"/>
              <a:t>Форм тел </a:t>
            </a:r>
          </a:p>
          <a:p>
            <a:pPr eaLnBrk="1" hangingPunct="1"/>
            <a:r>
              <a:rPr lang="ru-RU" altLang="en-US" sz="2800" smtClean="0"/>
              <a:t>Составов </a:t>
            </a:r>
          </a:p>
          <a:p>
            <a:pPr eaLnBrk="1" hangingPunct="1"/>
            <a:r>
              <a:rPr lang="ru-RU" altLang="en-US" sz="2800" smtClean="0"/>
              <a:t>Масс</a:t>
            </a:r>
          </a:p>
          <a:p>
            <a:pPr eaLnBrk="1" hangingPunct="1"/>
            <a:r>
              <a:rPr lang="ru-RU" altLang="en-US" sz="2800" smtClean="0"/>
              <a:t>Окрасок </a:t>
            </a:r>
          </a:p>
          <a:p>
            <a:pPr eaLnBrk="1" hangingPunct="1">
              <a:buFontTx/>
              <a:buNone/>
            </a:pPr>
            <a:r>
              <a:rPr lang="ru-RU" altLang="en-US" sz="2800" smtClean="0"/>
              <a:t>					Что это для человека?</a:t>
            </a:r>
          </a:p>
          <a:p>
            <a:pPr eaLnBrk="1" hangingPunct="1">
              <a:buFontTx/>
              <a:buNone/>
            </a:pPr>
            <a:r>
              <a:rPr lang="ru-RU" altLang="en-US" sz="2800" smtClean="0"/>
              <a:t>					Сложность мира при обучении, изучении, освоении, организации, улучшении условий жизни с целью получения удовольствия – идёт </a:t>
            </a:r>
            <a:r>
              <a:rPr lang="ru-RU" altLang="en-US" sz="2800" u="sng" smtClean="0"/>
              <a:t>урбанизация</a:t>
            </a:r>
            <a:r>
              <a:rPr lang="ru-RU" altLang="en-US" sz="2800" smtClean="0"/>
              <a:t>           И отсюда:</a:t>
            </a:r>
          </a:p>
          <a:p>
            <a:pPr eaLnBrk="1" hangingPunct="1">
              <a:buFontTx/>
              <a:buNone/>
            </a:pPr>
            <a:r>
              <a:rPr lang="ru-RU" altLang="en-US" sz="2800" smtClean="0"/>
              <a:t>	</a:t>
            </a:r>
            <a:r>
              <a:rPr lang="ru-RU" altLang="en-US" sz="2800" i="1" smtClean="0"/>
              <a:t>следствия для мозга</a:t>
            </a:r>
            <a:r>
              <a:rPr lang="ru-RU" altLang="en-US" sz="2800" smtClean="0"/>
              <a:t>…    его  У м е н ь ш е н и е</a:t>
            </a:r>
          </a:p>
          <a:p>
            <a:pPr eaLnBrk="1" hangingPunct="1">
              <a:buFontTx/>
              <a:buNone/>
            </a:pPr>
            <a:r>
              <a:rPr lang="ru-RU" altLang="en-US" sz="2800" b="1" smtClean="0"/>
              <a:t>        И</a:t>
            </a:r>
            <a:r>
              <a:rPr lang="ru-RU" altLang="en-US" sz="2800" smtClean="0"/>
              <a:t> рост зависимости от техногенной среды…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D65524-90C2-47A6-ADFD-E4FDFC673015}" type="slidenum">
              <a:rPr lang="ru-RU" altLang="en-US" sz="1400"/>
              <a:pPr eaLnBrk="1" hangingPunct="1"/>
              <a:t>30</a:t>
            </a:fld>
            <a:endParaRPr lang="ru-RU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Структуры сохраняются при </a:t>
            </a:r>
            <a:r>
              <a:rPr lang="ru-RU" altLang="en-US" sz="3200" b="1" smtClean="0"/>
              <a:t>росте </a:t>
            </a:r>
            <a:r>
              <a:rPr lang="ru-RU" altLang="en-US" sz="3200" smtClean="0"/>
              <a:t>организмов и кристаллов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5257800"/>
          </a:xfrm>
        </p:spPr>
        <p:txBody>
          <a:bodyPr/>
          <a:lstStyle/>
          <a:p>
            <a:pPr eaLnBrk="1" hangingPunct="1"/>
            <a:r>
              <a:rPr lang="ru-RU" altLang="en-US" sz="2800" smtClean="0"/>
              <a:t>Рост кристалла – это результат закрепления молекул на поверхности его граней.</a:t>
            </a:r>
          </a:p>
          <a:p>
            <a:pPr eaLnBrk="1" hangingPunct="1">
              <a:buFontTx/>
              <a:buNone/>
            </a:pPr>
            <a:r>
              <a:rPr lang="ru-RU" altLang="en-US" sz="2800" smtClean="0"/>
              <a:t>		Главное условие:</a:t>
            </a:r>
          </a:p>
          <a:p>
            <a:pPr eaLnBrk="1" hangingPunct="1"/>
            <a:r>
              <a:rPr lang="ru-RU" altLang="en-US" sz="2800" smtClean="0"/>
              <a:t>если рядом с зародышем в смеси молекул среды есть </a:t>
            </a:r>
            <a:r>
              <a:rPr lang="ru-RU" altLang="en-US" sz="2800" i="1" smtClean="0"/>
              <a:t>избыток</a:t>
            </a:r>
            <a:r>
              <a:rPr lang="ru-RU" altLang="en-US" sz="2800" smtClean="0"/>
              <a:t> ЕГО ЖЕ вещества против равновесия при температуре опыта – его питание</a:t>
            </a:r>
          </a:p>
          <a:p>
            <a:pPr eaLnBrk="1" hangingPunct="1"/>
            <a:r>
              <a:rPr lang="ru-RU" altLang="en-US" sz="2400" smtClean="0"/>
              <a:t>При равновесии – ни роста ни растворения – этот раствор называется насыщенным. Снизим температуру – начнётся рост. Повысим - вещества станет меньше, чем при равновесии, кристалл растворяется пока не наступит равновесие (или кристалл полностью растворится.)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7B0C68-F869-4646-8542-B35A8230308A}" type="slidenum">
              <a:rPr lang="ru-RU" altLang="en-US" sz="1400"/>
              <a:pPr eaLnBrk="1" hangingPunct="1"/>
              <a:t>31</a:t>
            </a:fld>
            <a:endParaRPr lang="ru-RU" alt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76475"/>
            <a:ext cx="6637338" cy="2028825"/>
          </a:xfrm>
          <a:noFill/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6337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Кристаллы растут – </a:t>
            </a:r>
            <a:br>
              <a:rPr lang="ru-RU" altLang="en-US" sz="4000" smtClean="0"/>
            </a:br>
            <a:r>
              <a:rPr lang="ru-RU" altLang="en-US" sz="3000" smtClean="0"/>
              <a:t>увеличиваются в размерах, при этом сохраняют самоподобие, как и животные, и растения</a:t>
            </a: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7FC861-9C06-40CD-9F66-BE79057BF8C5}" type="slidenum">
              <a:rPr lang="ru-RU" altLang="en-US" sz="1400"/>
              <a:pPr eaLnBrk="1" hangingPunct="1"/>
              <a:t>32</a:t>
            </a:fld>
            <a:endParaRPr lang="ru-RU" altLang="en-US" sz="1400"/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7380288" y="2636838"/>
            <a:ext cx="1808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Al-K </a:t>
            </a:r>
            <a:r>
              <a:rPr lang="ru-RU" altLang="en-US" sz="2200"/>
              <a:t>квасцы </a:t>
            </a:r>
          </a:p>
        </p:txBody>
      </p:sp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539750" y="486886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Желтая</a:t>
            </a:r>
          </a:p>
          <a:p>
            <a:pPr eaLnBrk="1" hangingPunct="1"/>
            <a:r>
              <a:rPr lang="ru-RU" altLang="en-US"/>
              <a:t>кровяная</a:t>
            </a:r>
          </a:p>
          <a:p>
            <a:pPr eaLnBrk="1" hangingPunct="1"/>
            <a:r>
              <a:rPr lang="ru-RU" altLang="en-US"/>
              <a:t>соль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5616575"/>
          </a:xfrm>
        </p:spPr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3300"/>
                </a:solidFill>
              </a:rPr>
              <a:t>ЕДИНСТВО</a:t>
            </a:r>
            <a:r>
              <a:rPr lang="ru-RU" altLang="en-US" sz="4000" smtClean="0"/>
              <a:t>  </a:t>
            </a:r>
            <a:r>
              <a:rPr lang="ru-RU" altLang="en-US" sz="4000" smtClean="0">
                <a:solidFill>
                  <a:srgbClr val="FF0000"/>
                </a:solidFill>
              </a:rPr>
              <a:t>в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0000"/>
                </a:solidFill>
              </a:rPr>
              <a:t>РОСТЕ -</a:t>
            </a:r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4000" smtClean="0"/>
              <a:t>увеличении размеров тел </a:t>
            </a:r>
            <a:r>
              <a:rPr lang="ru-RU" altLang="en-US" sz="4000" smtClean="0">
                <a:solidFill>
                  <a:srgbClr val="FF0000"/>
                </a:solidFill>
              </a:rPr>
              <a:t>с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0000"/>
                </a:solidFill>
              </a:rPr>
              <a:t>отбором питания </a:t>
            </a:r>
            <a:r>
              <a:rPr lang="ru-RU" altLang="en-US" sz="4000" smtClean="0"/>
              <a:t>из среды</a:t>
            </a:r>
            <a:br>
              <a:rPr lang="ru-RU" altLang="en-US" sz="4000" smtClean="0"/>
            </a:br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3200" smtClean="0"/>
              <a:t>При росте кристалл отбирает из среды те частицы, которые в наибольшей степени соответствуют форме и размерам частиц его – уже имеющейся – структуры</a:t>
            </a:r>
            <a:br>
              <a:rPr lang="ru-RU" altLang="en-US" sz="3200" smtClean="0"/>
            </a:br>
            <a:endParaRPr lang="ru-RU" altLang="en-US" sz="320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970D11-3902-4123-B321-602CA5D7E384}" type="slidenum">
              <a:rPr lang="ru-RU" altLang="en-US" sz="1400"/>
              <a:pPr eaLnBrk="1" hangingPunct="1"/>
              <a:t>33</a:t>
            </a:fld>
            <a:endParaRPr lang="ru-RU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altLang="en-US" sz="3600" smtClean="0">
                <a:solidFill>
                  <a:srgbClr val="FF0000"/>
                </a:solidFill>
              </a:rPr>
              <a:t>Единство в воздействии при росте на среду и реакции на её изменение </a:t>
            </a:r>
            <a:r>
              <a:rPr lang="ru-RU" altLang="en-US" sz="3600" smtClean="0"/>
              <a:t>: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256213"/>
          </a:xfrm>
        </p:spPr>
        <p:txBody>
          <a:bodyPr/>
          <a:lstStyle/>
          <a:p>
            <a:r>
              <a:rPr lang="ru-RU" altLang="en-US" sz="2400" smtClean="0"/>
              <a:t>Кристалл при росте выделяет тепло, что создаёт в среде тепловые потоки.</a:t>
            </a:r>
          </a:p>
          <a:p>
            <a:r>
              <a:rPr lang="ru-RU" altLang="en-US" sz="2400" smtClean="0"/>
              <a:t>Потоки в среде влияют на питание разных граней, изменяя форму кристаллов.</a:t>
            </a:r>
          </a:p>
          <a:p>
            <a:r>
              <a:rPr lang="ru-RU" altLang="en-US" sz="2400" smtClean="0"/>
              <a:t>Кристалл изменяет состав среды, забирая «своё» и оттесняя «чужое»</a:t>
            </a:r>
          </a:p>
          <a:p>
            <a:r>
              <a:rPr lang="ru-RU" altLang="en-US" sz="2400" smtClean="0"/>
              <a:t>Состав среды влияет на скорости нарастания граней – на форму и состав кристаллов</a:t>
            </a:r>
          </a:p>
          <a:p>
            <a:r>
              <a:rPr lang="ru-RU" altLang="en-US" smtClean="0"/>
              <a:t>Взаимодействие живого со средой общеизвестно – здесь не будем задерживаться…</a:t>
            </a:r>
          </a:p>
          <a:p>
            <a:endParaRPr lang="ru-RU" altLang="en-US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DFB2FA-879C-45D0-9FD7-A68AFEB8D860}" type="slidenum">
              <a:rPr lang="ru-RU" altLang="en-US" sz="1400"/>
              <a:pPr eaLnBrk="1" hangingPunct="1"/>
              <a:t>34</a:t>
            </a:fld>
            <a:endParaRPr lang="ru-RU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Накопившиеся примеси тормозят рост</a:t>
            </a:r>
            <a:br>
              <a:rPr lang="ru-RU" altLang="en-US" sz="4000" smtClean="0"/>
            </a:br>
            <a:r>
              <a:rPr lang="ru-RU" altLang="en-US" sz="4000" smtClean="0"/>
              <a:t>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en-US" smtClean="0"/>
              <a:t>могут создавать островки постороннего вещества на грани </a:t>
            </a:r>
          </a:p>
          <a:p>
            <a:pPr eaLnBrk="1" hangingPunct="1"/>
            <a:r>
              <a:rPr lang="ru-RU" altLang="en-US" smtClean="0"/>
              <a:t>возникает включение</a:t>
            </a:r>
          </a:p>
          <a:p>
            <a:pPr eaLnBrk="1" hangingPunct="1"/>
            <a:r>
              <a:rPr lang="ru-RU" altLang="en-US" smtClean="0"/>
              <a:t>кристалл теряет прозрачность  - вид – ценность</a:t>
            </a:r>
          </a:p>
          <a:p>
            <a:pPr eaLnBrk="1" hangingPunct="1">
              <a:buFontTx/>
              <a:buNone/>
            </a:pPr>
            <a:r>
              <a:rPr lang="ru-RU" altLang="en-US" sz="2400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 </a:t>
            </a:r>
          </a:p>
          <a:p>
            <a:pPr eaLnBrk="1" hangingPunct="1"/>
            <a:endParaRPr lang="ru-RU" alt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0C8BC2-5F24-4A2F-BCF6-2442CCF81922}" type="slidenum">
              <a:rPr lang="ru-RU" altLang="en-US" sz="1400"/>
              <a:pPr eaLnBrk="1" hangingPunct="1"/>
              <a:t>35</a:t>
            </a:fld>
            <a:endParaRPr lang="ru-RU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4000" smtClean="0">
                <a:solidFill>
                  <a:srgbClr val="FF0000"/>
                </a:solidFill>
              </a:rPr>
              <a:t>Единство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3300"/>
                </a:solidFill>
              </a:rPr>
              <a:t>в</a:t>
            </a:r>
            <a:r>
              <a:rPr lang="ru-RU" altLang="en-US" sz="4000" smtClean="0"/>
              <a:t>  </a:t>
            </a:r>
            <a:r>
              <a:rPr lang="ru-RU" altLang="en-US" sz="4000" smtClean="0">
                <a:solidFill>
                  <a:srgbClr val="FF0000"/>
                </a:solidFill>
              </a:rPr>
              <a:t>конкуренции за пространство при росте</a:t>
            </a:r>
          </a:p>
        </p:txBody>
      </p:sp>
      <p:sp>
        <p:nvSpPr>
          <p:cNvPr id="37891" name="AutoShape 10" descr="250px-Quartz_ois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AutoShape 12" descr="250px-Quartz_ois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AutoShape 14" descr="250px-Quartz_ois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AutoShape 16" descr="250px-Quartz_ois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5" name="Picture 17" descr="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1133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8"/>
          <p:cNvSpPr>
            <a:spLocks noChangeArrowheads="1"/>
          </p:cNvSpPr>
          <p:nvPr/>
        </p:nvSpPr>
        <p:spPr bwMode="auto">
          <a:xfrm>
            <a:off x="5867400" y="1268413"/>
            <a:ext cx="3276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en-US" b="1"/>
          </a:p>
          <a:p>
            <a:pPr eaLnBrk="1" hangingPunct="1"/>
            <a:r>
              <a:rPr lang="ru-RU" altLang="en-US" b="1"/>
              <a:t>Друза – сросток кристаллов  кварца –</a:t>
            </a:r>
          </a:p>
          <a:p>
            <a:pPr eaLnBrk="1" hangingPunct="1"/>
            <a:r>
              <a:rPr lang="ru-RU" altLang="en-US" b="1"/>
              <a:t>(горного хрусталя)</a:t>
            </a:r>
          </a:p>
          <a:p>
            <a:pPr eaLnBrk="1" hangingPunct="1"/>
            <a:endParaRPr lang="ru-RU" altLang="en-US" b="1"/>
          </a:p>
          <a:p>
            <a:pPr eaLnBrk="1" hangingPunct="1"/>
            <a:r>
              <a:rPr lang="ru-RU" altLang="en-US" b="1"/>
              <a:t>Результат</a:t>
            </a:r>
          </a:p>
          <a:p>
            <a:pPr eaLnBrk="1" hangingPunct="1"/>
            <a:r>
              <a:rPr lang="ru-RU" altLang="en-US" b="1"/>
              <a:t>геометрического отбора. </a:t>
            </a:r>
          </a:p>
          <a:p>
            <a:pPr eaLnBrk="1" hangingPunct="1"/>
            <a:endParaRPr lang="ru-RU" altLang="en-US" b="1">
              <a:latin typeface="Arial Black" panose="020B0A04020102020204" pitchFamily="34" charset="0"/>
            </a:endParaRPr>
          </a:p>
          <a:p>
            <a:pPr eaLnBrk="1" hangingPunct="1"/>
            <a:endParaRPr lang="ru-RU" altLang="en-US" b="1"/>
          </a:p>
          <a:p>
            <a:pPr eaLnBrk="1" hangingPunct="1"/>
            <a:endParaRPr lang="ru-RU" altLang="en-US" b="1"/>
          </a:p>
        </p:txBody>
      </p:sp>
      <p:sp>
        <p:nvSpPr>
          <p:cNvPr id="3789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A75B5-B912-417A-ACA7-D95915BE860D}" type="slidenum">
              <a:rPr lang="ru-RU" altLang="en-US" sz="1400"/>
              <a:pPr eaLnBrk="1" hangingPunct="1"/>
              <a:t>36</a:t>
            </a:fld>
            <a:endParaRPr lang="ru-RU" altLang="en-US" sz="1400"/>
          </a:p>
        </p:txBody>
      </p:sp>
      <p:sp>
        <p:nvSpPr>
          <p:cNvPr id="37898" name="Прямоугольник 9"/>
          <p:cNvSpPr>
            <a:spLocks noChangeArrowheads="1"/>
          </p:cNvSpPr>
          <p:nvPr/>
        </p:nvSpPr>
        <p:spPr bwMode="auto">
          <a:xfrm>
            <a:off x="395288" y="5445125"/>
            <a:ext cx="8064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>
                <a:latin typeface="Arial Black" panose="020B0A04020102020204" pitchFamily="34" charset="0"/>
              </a:rPr>
              <a:t>КТО, </a:t>
            </a:r>
            <a:r>
              <a:rPr lang="ru-RU" altLang="en-US" sz="2000" b="1" i="1">
                <a:latin typeface="Arial Black" panose="020B0A04020102020204" pitchFamily="34" charset="0"/>
              </a:rPr>
              <a:t>будучи зародышем</a:t>
            </a:r>
            <a:r>
              <a:rPr lang="ru-RU" altLang="en-US" sz="2000" b="1">
                <a:latin typeface="Arial Black" panose="020B0A04020102020204" pitchFamily="34" charset="0"/>
              </a:rPr>
              <a:t>, </a:t>
            </a:r>
            <a:r>
              <a:rPr lang="ru-RU" altLang="en-US" sz="2000" b="1" u="sng">
                <a:latin typeface="Arial Black" panose="020B0A04020102020204" pitchFamily="34" charset="0"/>
              </a:rPr>
              <a:t>правильно сориентировался </a:t>
            </a:r>
            <a:r>
              <a:rPr lang="ru-RU" altLang="en-US" sz="2000" b="1">
                <a:latin typeface="Arial Black" panose="020B0A04020102020204" pitchFamily="34" charset="0"/>
              </a:rPr>
              <a:t>на подложке…,</a:t>
            </a:r>
            <a:br>
              <a:rPr lang="ru-RU" altLang="en-US" sz="2000" b="1">
                <a:latin typeface="Arial Black" panose="020B0A04020102020204" pitchFamily="34" charset="0"/>
              </a:rPr>
            </a:br>
            <a:r>
              <a:rPr lang="ru-RU" altLang="en-US" sz="2000" b="1">
                <a:latin typeface="Arial Black" panose="020B0A04020102020204" pitchFamily="34" charset="0"/>
              </a:rPr>
              <a:t>				</a:t>
            </a:r>
            <a:r>
              <a:rPr lang="ru-RU" altLang="en-US" sz="3200" b="1">
                <a:latin typeface="Arial Black" panose="020B0A04020102020204" pitchFamily="34" charset="0"/>
              </a:rPr>
              <a:t>тот и вырос </a:t>
            </a:r>
            <a:r>
              <a:rPr lang="ru-RU" altLang="en-US" sz="1600" b="1">
                <a:latin typeface="Arial Black" panose="020B0A04020102020204" pitchFamily="34" charset="0"/>
              </a:rPr>
              <a:t>(остальные внутри – вовремя несообразившие…)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ВСЕ ПРОЦЕССЫ в природе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Идут </a:t>
            </a:r>
            <a:r>
              <a:rPr lang="ru-RU" altLang="en-US" sz="2400" b="1" i="1" smtClean="0"/>
              <a:t>самопроизвольно </a:t>
            </a:r>
            <a:r>
              <a:rPr lang="ru-RU" altLang="en-US" sz="2400" smtClean="0"/>
              <a:t>в постоянно изменяющихся физических полях</a:t>
            </a:r>
          </a:p>
          <a:p>
            <a:pPr eaLnBrk="1" hangingPunct="1">
              <a:lnSpc>
                <a:spcPct val="90000"/>
              </a:lnSpc>
            </a:pPr>
            <a:endParaRPr lang="ru-RU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 smtClean="0"/>
              <a:t>ЭТО ПОЛЯ: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Гравитационные,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Магнитные,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Электрические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Электромагнитные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Тепловые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smtClean="0"/>
              <a:t>Информационные </a:t>
            </a:r>
            <a:endParaRPr lang="ru-RU" alt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1800" smtClean="0"/>
              <a:t>                                                                                                Поэтому:</a:t>
            </a:r>
            <a:r>
              <a:rPr lang="ru-RU" altLang="en-US" sz="2400" smtClean="0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B72EBF-826E-4A47-90FC-DDC713B6DC7B}" type="slidenum">
              <a:rPr lang="ru-RU" altLang="en-US" sz="1400"/>
              <a:pPr eaLnBrk="1" hangingPunct="1"/>
              <a:t>37</a:t>
            </a:fld>
            <a:endParaRPr lang="ru-RU" altLang="en-US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структуры – порядки – системы – возникают при подходящих условиях сами. </a:t>
            </a:r>
            <a:br>
              <a:rPr lang="ru-RU" altLang="en-US" sz="3200" smtClean="0"/>
            </a:br>
            <a:r>
              <a:rPr lang="ru-RU" altLang="en-US" sz="3200" smtClean="0"/>
              <a:t>Идёт САМООРГАНИЗАЦИЯ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Камень и метеорит падают на Землю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Слой шариков дроби в коробке приобретает правильную структуру, вокруг одного - 6 ближайших соседей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Стрелка компаса – устанавливается  сама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Много компасов, расположенных рядом ориентируются согласованно друг с другом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Глина и песок, оседающие из воды, располагаются закономерно – первым оседает песок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Семя в земле развивается в растение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Муравейник формируется сам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Жидкий раствор соли при выпаривании выделяет кристаллы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Гейзер выбрасывает воду периодически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Солнечная система – совокупность самодвижущихся тел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200" smtClean="0"/>
              <a:t>Человек не может полностью управлять своим организмом – в основном, он совокупность самоорганизующих организм процессов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C77698-F2A1-4E71-8C71-1593AF86472D}" type="slidenum">
              <a:rPr lang="ru-RU" altLang="en-US" sz="1400"/>
              <a:pPr eaLnBrk="1" hangingPunct="1"/>
              <a:t>38</a:t>
            </a:fld>
            <a:r>
              <a:rPr lang="ru-RU" altLang="en-US" sz="1400"/>
              <a:t>ся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b="1" smtClean="0"/>
              <a:t>Атомы, соединяясь, сами образуют молекулы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b="1" smtClean="0"/>
              <a:t>Молекулы и атомы, объединяясь, сами образуют кристаллы и  все живые организмы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b="1" smtClean="0"/>
              <a:t>Сообщества кристаллов минералов  - сами создают горные породы «камни» - граниты, мрамора, глины, почвы, вулканы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b="1" smtClean="0"/>
              <a:t>Сообщества отдельных живых простых организмов – образуют сложные организмы, леса, коралловые рифы, стада, стаи, колонии и </a:t>
            </a:r>
            <a:r>
              <a:rPr lang="ru-RU" altLang="en-US" sz="2800" b="1" i="1" smtClean="0">
                <a:solidFill>
                  <a:srgbClr val="D60093"/>
                </a:solidFill>
              </a:rPr>
              <a:t>наши – организмы  и   						человеческие – сообщества </a:t>
            </a:r>
          </a:p>
          <a:p>
            <a:pPr eaLnBrk="1" hangingPunct="1">
              <a:lnSpc>
                <a:spcPct val="80000"/>
              </a:lnSpc>
            </a:pPr>
            <a:endParaRPr lang="ru-RU" altLang="en-US" sz="2800" smtClean="0"/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331740-055C-4286-84A8-BD95D2E271C6}" type="slidenum">
              <a:rPr lang="ru-RU" altLang="en-US" sz="1400"/>
              <a:pPr eaLnBrk="1" hangingPunct="1"/>
              <a:t>39</a:t>
            </a:fld>
            <a:endParaRPr lang="ru-RU" altLang="en-US" sz="1400"/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4067175" y="620713"/>
            <a:ext cx="195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  <a:cs typeface="Arial" charset="0"/>
              </a:rPr>
              <a:t>потому что</a:t>
            </a:r>
            <a:r>
              <a:rPr lang="ru-RU" dirty="0">
                <a:latin typeface="Arial" charset="0"/>
                <a:cs typeface="Arial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А  ЖИВОЕ   - это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Временное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Изменчивое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Растущее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Подвижное и неподвижное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Только мягкое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Размножающееся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Передающее по наследству свои свойства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800" smtClean="0"/>
              <a:t>Реагирующее на изменения в среде обитания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27AD92-0B41-4011-AB17-7D6B4ADCAB14}" type="slidenum">
              <a:rPr lang="ru-RU" altLang="en-US" sz="1400"/>
              <a:pPr eaLnBrk="1" hangingPunct="1"/>
              <a:t>4</a:t>
            </a:fld>
            <a:endParaRPr lang="ru-RU" alt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А под твёрдой кристаллической крышей горных пород в Америке есть вулкан (его имя </a:t>
            </a:r>
            <a:r>
              <a:rPr lang="ru-RU" altLang="en-US" sz="3200" smtClean="0">
                <a:solidFill>
                  <a:srgbClr val="FF0000"/>
                </a:solidFill>
              </a:rPr>
              <a:t>Йеллоустоун</a:t>
            </a:r>
            <a:r>
              <a:rPr lang="ru-RU" altLang="en-US" sz="3200" smtClean="0"/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785225" cy="4824412"/>
          </a:xfrm>
        </p:spPr>
        <p:txBody>
          <a:bodyPr/>
          <a:lstStyle/>
          <a:p>
            <a:pPr eaLnBrk="1" hangingPunct="1"/>
            <a:r>
              <a:rPr lang="ru-RU" altLang="en-US" sz="2000" smtClean="0"/>
              <a:t>70Х50км кальдера супервулкана</a:t>
            </a:r>
          </a:p>
          <a:p>
            <a:pPr eaLnBrk="1" hangingPunct="1"/>
            <a:r>
              <a:rPr lang="ru-RU" altLang="en-US" sz="2000" smtClean="0"/>
              <a:t>Гейзеры</a:t>
            </a:r>
          </a:p>
          <a:p>
            <a:pPr eaLnBrk="1" hangingPunct="1"/>
            <a:r>
              <a:rPr lang="ru-RU" altLang="en-US" sz="2000" smtClean="0"/>
              <a:t>Горячие источники, фумароллы</a:t>
            </a:r>
          </a:p>
          <a:p>
            <a:pPr eaLnBrk="1" hangingPunct="1"/>
            <a:r>
              <a:rPr lang="ru-RU" altLang="en-US" sz="2000" smtClean="0"/>
              <a:t>Землетрясения</a:t>
            </a:r>
          </a:p>
          <a:p>
            <a:pPr eaLnBrk="1" hangingPunct="1"/>
            <a:r>
              <a:rPr lang="ru-RU" altLang="en-US" sz="2000" smtClean="0"/>
              <a:t>Горячая почва</a:t>
            </a:r>
          </a:p>
          <a:p>
            <a:pPr eaLnBrk="1" hangingPunct="1"/>
            <a:r>
              <a:rPr lang="ru-RU" altLang="en-US" sz="2000" smtClean="0"/>
              <a:t>Вода, увеличивающая давление в магме и переводя в жидкое состояние нижнюю часть «крыши» очага, поступает с поверхности, двигаясь в закрытых порах горных пород  под действием разности температур между нижними и верхними стенками пор. Происходит  растворение в нижней части поры – в верхней идёт нарастание. Жидкость в таких - закрытых, с растворимыми стенками,  полостях идёт к теплу. В очаге нарастает давление – поднимается почва, близится прорыв лавы с её вскипанием и образованием облаков пыли – пепла, которые сами перекроют солнечный свет… </a:t>
            </a:r>
          </a:p>
          <a:p>
            <a:pPr eaLnBrk="1" hangingPunct="1"/>
            <a:endParaRPr lang="ru-RU" altLang="en-US" sz="280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ADE4E1-7C63-4691-BE0C-B49CF5C50ECC}" type="slidenum">
              <a:rPr lang="ru-RU" altLang="en-US" sz="1400"/>
              <a:pPr eaLnBrk="1" hangingPunct="1"/>
              <a:t>40</a:t>
            </a:fld>
            <a:endParaRPr lang="ru-RU" altLang="en-US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1341438"/>
            <a:ext cx="89646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en-US" sz="3200"/>
              <a:t>			А кроме того, заметим, что: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200"/>
              <a:t>Океан это первый продукт ЖИЗНИ ЗЕМЛИ – вода  результат её выделения при кристаллизации – разделении магмы приохлаждении (что происходит и сейчас)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en-US" sz="32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en-US" sz="3200"/>
              <a:t>Атмосфера –  современная – второй продукт ЖИЗНИ Земли – но  уже результат  жизни  растений – кислород это отходы при синтезе биовеществ из воды и углекислоты  (что происходит и сейчас )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8DD269-E38F-43CC-ADBD-E18CA2A154F1}" type="slidenum">
              <a:rPr lang="ru-RU" altLang="en-US" sz="1400"/>
              <a:pPr eaLnBrk="1" hangingPunct="1"/>
              <a:t>41</a:t>
            </a:fld>
            <a:endParaRPr lang="ru-RU" altLang="en-US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 smtClean="0"/>
          </a:p>
          <a:p>
            <a:endParaRPr lang="ru-RU" altLang="en-US" smtClean="0"/>
          </a:p>
          <a:p>
            <a:pPr>
              <a:buFontTx/>
              <a:buNone/>
            </a:pPr>
            <a:r>
              <a:rPr lang="ru-RU" altLang="en-US" smtClean="0"/>
              <a:t>	Есть и еще один </a:t>
            </a:r>
            <a:r>
              <a:rPr lang="ru-RU" altLang="en-US" smtClean="0">
                <a:solidFill>
                  <a:srgbClr val="FF0000"/>
                </a:solidFill>
              </a:rPr>
              <a:t>вариант единства </a:t>
            </a:r>
            <a:r>
              <a:rPr lang="ru-RU" altLang="en-US" smtClean="0"/>
              <a:t>–</a:t>
            </a:r>
          </a:p>
          <a:p>
            <a:pPr>
              <a:buFontTx/>
              <a:buNone/>
            </a:pPr>
            <a:r>
              <a:rPr lang="ru-RU" altLang="en-US" smtClean="0"/>
              <a:t>                                        они могут быть домашними животными: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8AD15E-2E35-4DCA-99DD-D18063926724}" type="slidenum">
              <a:rPr lang="ru-RU" altLang="en-US" sz="1400"/>
              <a:pPr eaLnBrk="1" hangingPunct="1"/>
              <a:t>42</a:t>
            </a:fld>
            <a:endParaRPr lang="ru-RU" alt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кристаллы в этом качестве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000" smtClean="0"/>
              <a:t>		  идеальны!!!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Самые спокойные, тихие, не укусят, не оцарапают, ЖИВУТ-растут- радуют-расстраивают-рождают надежду- привлекают внимание гостей	и всё - молча.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Терпеливые – сколько еды дадите, столько и ладно, добавите – съедят и -  спать, хоть сутки, хоть десять лет..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Нетребовательные после создания им необходимых условий. С ними не надо гулять, то есть они самые домашние.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Не загрязняют квартиру своими отходами– у них не бывает блох и от них обычно нет никаких запахов (но - породы бывают разные: салол, йод пахнут). Сами они настолько чистоплотные, что не переносят мытья – они с чистой водой несовместимы.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Они очень нежные, без перчаток их в руки брать нельзя – на них останутся отпечатки ваших пальцев. Пока растут нельзя касаться ничем, - появится много новых зародышей, и они – паразиты – начнут конкурировать за еду с первым – главным кристаллом –ВАШИМ воспитанником. Рост основного кристалла задержится. Еду придётся делить между всеми – родителем и потомством.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000" smtClean="0"/>
              <a:t>Они воспитывают в их родителе – создателе – «боге» – аккуратность, желание понимать происходящее, терпение без нотаций и угроз и очень-очень важное - вежливость и уважение к законам природы, чего часто недостаёт людям самого разного общественного положения.</a:t>
            </a:r>
          </a:p>
          <a:p>
            <a:pPr eaLnBrk="1" hangingPunct="1">
              <a:lnSpc>
                <a:spcPct val="80000"/>
              </a:lnSpc>
            </a:pPr>
            <a:endParaRPr lang="ru-RU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en-US" sz="2000" smtClean="0"/>
          </a:p>
          <a:p>
            <a:pPr eaLnBrk="1" hangingPunct="1">
              <a:lnSpc>
                <a:spcPct val="80000"/>
              </a:lnSpc>
            </a:pPr>
            <a:endParaRPr lang="ru-RU" altLang="en-US" sz="2000" smtClean="0"/>
          </a:p>
          <a:p>
            <a:pPr eaLnBrk="1" hangingPunct="1">
              <a:lnSpc>
                <a:spcPct val="80000"/>
              </a:lnSpc>
            </a:pPr>
            <a:endParaRPr lang="ru-RU" altLang="en-US" sz="2000" smtClean="0"/>
          </a:p>
          <a:p>
            <a:pPr eaLnBrk="1" hangingPunct="1">
              <a:lnSpc>
                <a:spcPct val="80000"/>
              </a:lnSpc>
            </a:pPr>
            <a:endParaRPr lang="ru-RU" altLang="en-US" sz="200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A5BE86-EEB1-43BD-9035-5F37E8B5001D}" type="slidenum">
              <a:rPr lang="ru-RU" altLang="en-US" sz="1400"/>
              <a:pPr eaLnBrk="1" hangingPunct="1"/>
              <a:t>43</a:t>
            </a:fld>
            <a:endParaRPr lang="ru-RU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Попробуйте, потому что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8697913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800" smtClean="0"/>
              <a:t>   кристаллизация - это блестящий, в прямом и переносном смысле, процесс самоорганизации в природе и в вашем доме – на столе,  в кладовой, на шкафу (подальше от мест с большими колебаниями температуры…</a:t>
            </a:r>
          </a:p>
          <a:p>
            <a:pPr>
              <a:buFontTx/>
              <a:buNone/>
            </a:pPr>
            <a:r>
              <a:rPr lang="ru-RU" altLang="en-US" sz="2800" smtClean="0"/>
              <a:t>    в блюдце, в пробирке, в консервной стеклянной банке, чтобы было видно, а под микроскопом – поляризационном (!), - ЭТО уже роскошество!... </a:t>
            </a:r>
          </a:p>
          <a:p>
            <a:r>
              <a:rPr lang="ru-RU" altLang="en-US" sz="2800" smtClean="0"/>
              <a:t>Что кристаллизовать? - Лекарства, квасцы, медный купорос, сахар, соль, их смеси в воде, спирте и что достанете доступными вам путями…</a:t>
            </a:r>
            <a:r>
              <a:rPr lang="ru-RU" altLang="en-US" smtClean="0"/>
              <a:t>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1F2780-1384-4276-A45B-8AA81155D0A6}" type="slidenum">
              <a:rPr lang="ru-RU" altLang="en-US" sz="1400"/>
              <a:pPr eaLnBrk="1" hangingPunct="1"/>
              <a:t>44</a:t>
            </a:fld>
            <a:endParaRPr lang="ru-RU" alt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>Кроме сказанного, можно прочесть: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en-US" sz="2800" smtClean="0"/>
              <a:t>О «</a:t>
            </a:r>
            <a:r>
              <a:rPr lang="ru-RU" altLang="en-US" sz="2800" b="1" i="1" smtClean="0"/>
              <a:t>спящем</a:t>
            </a:r>
            <a:r>
              <a:rPr lang="ru-RU" altLang="en-US" sz="2800" smtClean="0"/>
              <a:t>» кристалле – 	там тоже разнообразная жизнь: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	Я.Е.Гегузин   Живой кристалл.</a:t>
            </a:r>
          </a:p>
          <a:p>
            <a:pPr eaLnBrk="1" hangingPunct="1"/>
            <a:r>
              <a:rPr lang="ru-RU" altLang="en-US" sz="2800" smtClean="0"/>
              <a:t>О «живых» кристаллах и возможности</a:t>
            </a:r>
          </a:p>
          <a:p>
            <a:pPr eaLnBrk="1" hangingPunct="1">
              <a:buFontTx/>
              <a:buNone/>
            </a:pPr>
            <a:r>
              <a:rPr lang="ru-RU" altLang="en-US" sz="2800" smtClean="0"/>
              <a:t>	поучиться дома выращивать их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   Т.Г.Петров, Е.Б.Трейвус, Ю.О. Пунин, Касаткин А.П.  Выращивание кристаллов из растворов. Л. 1983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					</a:t>
            </a:r>
            <a:r>
              <a:rPr lang="ru-RU" altLang="en-US" sz="2400" smtClean="0"/>
              <a:t>Обе есть в Интернете</a:t>
            </a:r>
          </a:p>
          <a:p>
            <a:pPr eaLnBrk="1" hangingPunct="1"/>
            <a:endParaRPr lang="ru-RU" altLang="en-US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9563D-D623-449F-BE12-56564B6122F2}" type="slidenum">
              <a:rPr lang="ru-RU" altLang="en-US" sz="1400"/>
              <a:pPr eaLnBrk="1" hangingPunct="1"/>
              <a:t>45</a:t>
            </a:fld>
            <a:endParaRPr lang="ru-RU" altLang="en-US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229600" cy="1143000"/>
          </a:xfrm>
        </p:spPr>
        <p:txBody>
          <a:bodyPr/>
          <a:lstStyle/>
          <a:p>
            <a:r>
              <a:rPr lang="ru-RU" altLang="en-US" sz="2800" smtClean="0"/>
              <a:t>А сверх того существует устаревшая, но богатая экспериментальным материалом книга</a:t>
            </a:r>
            <a:r>
              <a:rPr lang="ru-RU" altLang="en-US" smtClean="0"/>
              <a:t>: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ru-RU" altLang="en-US" smtClean="0"/>
              <a:t>Г. Бакли Рост кристаллов М.: ИИЛ 1954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030761-C674-406C-8E40-E23E86AE9A00}" type="slidenum">
              <a:rPr lang="ru-RU" altLang="en-US" sz="1400"/>
              <a:pPr eaLnBrk="1" hangingPunct="1"/>
              <a:t>46</a:t>
            </a:fld>
            <a:endParaRPr lang="ru-RU" altLang="en-US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6000" b="1" i="1" smtClean="0"/>
              <a:t>Спасибо </a:t>
            </a:r>
          </a:p>
          <a:p>
            <a:pPr eaLnBrk="1" hangingPunct="1">
              <a:buFontTx/>
              <a:buNone/>
            </a:pPr>
            <a:r>
              <a:rPr lang="ru-RU" altLang="en-US" sz="6000" b="1" i="1" smtClean="0"/>
              <a:t>			  за </a:t>
            </a:r>
          </a:p>
          <a:p>
            <a:pPr eaLnBrk="1" hangingPunct="1">
              <a:buFontTx/>
              <a:buNone/>
            </a:pPr>
            <a:r>
              <a:rPr lang="ru-RU" altLang="en-US" sz="6000" b="1" i="1" smtClean="0"/>
              <a:t>			  внимание!</a:t>
            </a:r>
          </a:p>
        </p:txBody>
      </p:sp>
      <p:sp>
        <p:nvSpPr>
          <p:cNvPr id="491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7952EC-D656-4868-9443-E9CBFEF35C97}" type="slidenum">
              <a:rPr lang="ru-RU" altLang="en-US" sz="1400"/>
              <a:pPr eaLnBrk="1" hangingPunct="1"/>
              <a:t>47</a:t>
            </a:fld>
            <a:endParaRPr lang="ru-RU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374062" cy="5949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человека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насекомых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коллектива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страны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леса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науки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z="2400" b="1" smtClean="0"/>
              <a:t>как-то, может быть, допустимо: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вулкана </a:t>
            </a:r>
            <a:r>
              <a:rPr lang="ru-RU" altLang="en-US" sz="2000" b="1" smtClean="0"/>
              <a:t>(«спит», «проснулся»)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en-US" sz="2800" b="1" smtClean="0"/>
              <a:t>Жизнь Земли</a:t>
            </a:r>
            <a:endParaRPr lang="ru-RU" altLang="en-US" sz="20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en-US" sz="2800" b="1" smtClean="0"/>
              <a:t>НО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mtClean="0"/>
              <a:t>                «</a:t>
            </a:r>
            <a:r>
              <a:rPr lang="ru-RU" altLang="en-US" b="1" i="1" smtClean="0"/>
              <a:t>Жизнь камня</a:t>
            </a:r>
            <a:r>
              <a:rPr lang="ru-RU" altLang="en-US" smtClean="0"/>
              <a:t>» 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mtClean="0"/>
              <a:t>                                      почти оксюморон…</a:t>
            </a:r>
          </a:p>
          <a:p>
            <a:pPr eaLnBrk="1" hangingPunct="1">
              <a:lnSpc>
                <a:spcPct val="90000"/>
              </a:lnSpc>
            </a:pPr>
            <a:endParaRPr lang="ru-RU" alt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188913"/>
            <a:ext cx="8353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kern="0" dirty="0">
                <a:solidFill>
                  <a:srgbClr val="000000"/>
                </a:solidFill>
                <a:latin typeface="Arial"/>
                <a:cs typeface="Arial"/>
              </a:rPr>
              <a:t>Обычны словоупотребления: 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0825" y="23495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живого </a:t>
            </a:r>
            <a:b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кристаллического</a:t>
            </a:r>
            <a:b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</a:t>
            </a:r>
            <a:b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следующих отношениях: </a:t>
            </a:r>
            <a:r>
              <a:rPr lang="ru-RU" altLang="en-US" smtClean="0"/>
              <a:t/>
            </a:r>
            <a:br>
              <a:rPr lang="ru-RU" altLang="en-US" smtClean="0"/>
            </a:br>
            <a:endParaRPr lang="ru-RU" altLang="en-US" smtClean="0"/>
          </a:p>
        </p:txBody>
      </p:sp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917C8F-C1F1-4D92-A0B7-EABDAB52291B}" type="slidenum">
              <a:rPr lang="ru-RU" altLang="en-US" sz="1400"/>
              <a:pPr eaLnBrk="1" hangingPunct="1"/>
              <a:t>6</a:t>
            </a:fld>
            <a:endParaRPr lang="ru-RU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210425" cy="1143000"/>
          </a:xfrm>
        </p:spPr>
        <p:txBody>
          <a:bodyPr/>
          <a:lstStyle/>
          <a:p>
            <a:pPr eaLnBrk="1" hangingPunct="1"/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5400" smtClean="0"/>
              <a:t>в</a:t>
            </a:r>
            <a:r>
              <a:rPr lang="ru-RU" altLang="en-US" sz="4000" smtClean="0"/>
              <a:t> наборе   химических элементов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2565400"/>
            <a:ext cx="8624887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7200" smtClean="0">
                <a:solidFill>
                  <a:srgbClr val="FF3300"/>
                </a:solidFill>
              </a:rPr>
              <a:t>ВСЁ </a:t>
            </a:r>
            <a:r>
              <a:rPr lang="ru-RU" altLang="en-US" smtClean="0">
                <a:solidFill>
                  <a:srgbClr val="FF3300"/>
                </a:solidFill>
              </a:rPr>
              <a:t>состоит </a:t>
            </a:r>
            <a:r>
              <a:rPr lang="ru-RU" altLang="en-US" u="sng" smtClean="0">
                <a:solidFill>
                  <a:srgbClr val="FF3300"/>
                </a:solidFill>
              </a:rPr>
              <a:t>из одних и тех же </a:t>
            </a:r>
            <a:r>
              <a:rPr lang="en-US" altLang="en-US" u="sng" smtClean="0">
                <a:solidFill>
                  <a:srgbClr val="FF3300"/>
                </a:solidFill>
              </a:rPr>
              <a:t>88</a:t>
            </a:r>
            <a:r>
              <a:rPr lang="ru-RU" altLang="en-US" u="sng" smtClean="0">
                <a:solidFill>
                  <a:srgbClr val="FF3300"/>
                </a:solidFill>
              </a:rPr>
              <a:t>,</a:t>
            </a:r>
            <a:r>
              <a:rPr lang="en-US" altLang="en-US" u="sng" smtClean="0">
                <a:solidFill>
                  <a:srgbClr val="FF3300"/>
                </a:solidFill>
              </a:rPr>
              <a:t> </a:t>
            </a:r>
            <a:r>
              <a:rPr lang="ru-RU" altLang="en-US" u="sng" smtClean="0">
                <a:solidFill>
                  <a:srgbClr val="FF3300"/>
                </a:solidFill>
              </a:rPr>
              <a:t>встречающихся в природе элементов </a:t>
            </a:r>
          </a:p>
          <a:p>
            <a:pPr eaLnBrk="1" hangingPunct="1">
              <a:lnSpc>
                <a:spcPct val="90000"/>
              </a:lnSpc>
            </a:pPr>
            <a:endParaRPr lang="ru-RU" altLang="en-US" u="sng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u="sng" smtClean="0"/>
              <a:t>Это можно назвать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en-US" smtClean="0"/>
              <a:t>			</a:t>
            </a:r>
            <a:r>
              <a:rPr lang="ru-RU" altLang="en-US" u="sng" smtClean="0">
                <a:solidFill>
                  <a:srgbClr val="FF3300"/>
                </a:solidFill>
              </a:rPr>
              <a:t>ПЕРВЫМ ВЕЛИКИМ ЕДИНСТВОМ</a:t>
            </a:r>
            <a:r>
              <a:rPr lang="ru-RU" altLang="en-US" u="sng" smtClean="0"/>
              <a:t>  живого и кристаллического</a:t>
            </a:r>
          </a:p>
          <a:p>
            <a:pPr lvl="1" eaLnBrk="1" hangingPunct="1">
              <a:lnSpc>
                <a:spcPct val="90000"/>
              </a:lnSpc>
            </a:pPr>
            <a:endParaRPr lang="ru-RU" altLang="en-US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58A772-B1E8-4BE0-823D-71BE17EA928B}" type="slidenum">
              <a:rPr lang="ru-RU" altLang="en-US" sz="1400"/>
              <a:pPr eaLnBrk="1" hangingPunct="1"/>
              <a:t>7</a:t>
            </a:fld>
            <a:endParaRPr lang="ru-RU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			Различия проявляются лишь   в списках преобладающих элементов и их разнообразии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altLang="en-US" sz="2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КРИСТАЛЛЫ слагают практически все горные породы  земная кора - </a:t>
            </a:r>
            <a:r>
              <a:rPr lang="en-US" altLang="en-US" sz="2400" smtClean="0">
                <a:solidFill>
                  <a:srgbClr val="FF0000"/>
                </a:solidFill>
              </a:rPr>
              <a:t>OSiAlHNa</a:t>
            </a:r>
            <a:r>
              <a:rPr lang="en-US" altLang="en-US" sz="2400" smtClean="0"/>
              <a:t>,  </a:t>
            </a:r>
            <a:r>
              <a:rPr lang="ru-RU" altLang="en-US" sz="2400" smtClean="0"/>
              <a:t>кварц - </a:t>
            </a:r>
            <a:r>
              <a:rPr lang="en-US" altLang="en-US" sz="2400" smtClean="0">
                <a:solidFill>
                  <a:srgbClr val="FF0000"/>
                </a:solidFill>
              </a:rPr>
              <a:t>OSi</a:t>
            </a:r>
            <a:r>
              <a:rPr lang="en-US" altLang="en-US" sz="2400" smtClean="0"/>
              <a:t>…</a:t>
            </a:r>
            <a:r>
              <a:rPr lang="ru-RU" altLang="en-US" sz="2400" smtClean="0"/>
              <a:t>;</a:t>
            </a:r>
            <a:r>
              <a:rPr lang="en-US" altLang="en-US" sz="2400" smtClean="0"/>
              <a:t> </a:t>
            </a:r>
            <a:r>
              <a:rPr lang="ru-RU" altLang="en-US" sz="2400" smtClean="0"/>
              <a:t>корунд – </a:t>
            </a:r>
            <a:r>
              <a:rPr lang="en-US" altLang="en-US" sz="2400" smtClean="0">
                <a:solidFill>
                  <a:srgbClr val="FF0000"/>
                </a:solidFill>
              </a:rPr>
              <a:t>OAl</a:t>
            </a:r>
            <a:r>
              <a:rPr lang="ru-RU" altLang="en-US" sz="2400" smtClean="0"/>
              <a:t>…</a:t>
            </a:r>
            <a:r>
              <a:rPr lang="en-US" altLang="en-US" sz="2400" smtClean="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2400" smtClean="0"/>
              <a:t>зёрна в гранитах –</a:t>
            </a:r>
            <a:r>
              <a:rPr lang="ru-RU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</a:rPr>
              <a:t>OSiAl </a:t>
            </a:r>
            <a:r>
              <a:rPr lang="en-US" altLang="en-US" sz="2400" smtClean="0"/>
              <a:t>+</a:t>
            </a:r>
            <a:r>
              <a:rPr lang="en-US" altLang="en-US" sz="2400" smtClean="0">
                <a:solidFill>
                  <a:srgbClr val="FF0000"/>
                </a:solidFill>
              </a:rPr>
              <a:t> Na</a:t>
            </a:r>
            <a:r>
              <a:rPr lang="ru-RU" altLang="en-US" sz="2400" smtClean="0"/>
              <a:t>-или</a:t>
            </a:r>
            <a:r>
              <a:rPr lang="ru-RU" altLang="en-US" sz="2400" smtClean="0">
                <a:solidFill>
                  <a:srgbClr val="FF0000"/>
                </a:solidFill>
              </a:rPr>
              <a:t>-</a:t>
            </a:r>
            <a:r>
              <a:rPr lang="en-US" altLang="en-US" sz="2400" smtClean="0">
                <a:solidFill>
                  <a:srgbClr val="FF0000"/>
                </a:solidFill>
              </a:rPr>
              <a:t>K</a:t>
            </a:r>
            <a:r>
              <a:rPr lang="ru-RU" altLang="en-US" sz="2400" smtClean="0"/>
              <a:t>-или- </a:t>
            </a:r>
            <a:r>
              <a:rPr lang="en-US" altLang="en-US" sz="2400" smtClean="0">
                <a:solidFill>
                  <a:srgbClr val="FF0000"/>
                </a:solidFill>
              </a:rPr>
              <a:t>Ca</a:t>
            </a:r>
            <a:r>
              <a:rPr lang="ru-RU" altLang="en-US" sz="2400" smtClean="0">
                <a:solidFill>
                  <a:srgbClr val="FF0000"/>
                </a:solidFill>
              </a:rPr>
              <a:t> –</a:t>
            </a:r>
            <a:r>
              <a:rPr lang="ru-RU" altLang="en-US" sz="2400" smtClean="0"/>
              <a:t>или</a:t>
            </a:r>
            <a:r>
              <a:rPr lang="ru-RU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>
                <a:solidFill>
                  <a:srgbClr val="FF0000"/>
                </a:solidFill>
              </a:rPr>
              <a:t>Fe</a:t>
            </a:r>
            <a:r>
              <a:rPr lang="en-US" altLang="en-US" sz="2400" smtClean="0"/>
              <a:t>…</a:t>
            </a:r>
            <a:r>
              <a:rPr lang="ru-RU" altLang="en-US" sz="2400" smtClean="0"/>
              <a:t>; </a:t>
            </a:r>
            <a:endParaRPr lang="en-US" alt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ru-RU" altLang="en-US" sz="2400" smtClean="0"/>
              <a:t>кальцит – </a:t>
            </a:r>
            <a:r>
              <a:rPr lang="en-US" altLang="en-US" sz="2400" smtClean="0">
                <a:solidFill>
                  <a:srgbClr val="FF3300"/>
                </a:solidFill>
              </a:rPr>
              <a:t>OCCa</a:t>
            </a:r>
            <a:r>
              <a:rPr lang="ru-RU" altLang="en-US" sz="2400" smtClean="0"/>
              <a:t>, </a:t>
            </a:r>
            <a:r>
              <a:rPr lang="en-US" altLang="en-US" sz="2400" smtClean="0"/>
              <a:t> C </a:t>
            </a:r>
            <a:r>
              <a:rPr lang="ru-RU" altLang="en-US" sz="2400" smtClean="0"/>
              <a:t>– </a:t>
            </a:r>
            <a:r>
              <a:rPr lang="ru-RU" altLang="en-US" sz="2400" smtClean="0">
                <a:solidFill>
                  <a:srgbClr val="FF3300"/>
                </a:solidFill>
              </a:rPr>
              <a:t>графит</a:t>
            </a:r>
            <a:r>
              <a:rPr lang="en-US" altLang="en-US" sz="2400" smtClean="0"/>
              <a:t>)</a:t>
            </a:r>
            <a:r>
              <a:rPr lang="ru-RU" altLang="en-US" sz="2400" smtClean="0"/>
              <a:t>,  железная руда </a:t>
            </a:r>
            <a:r>
              <a:rPr lang="en-US" altLang="en-US" sz="2400" smtClean="0"/>
              <a:t>– </a:t>
            </a:r>
            <a:r>
              <a:rPr lang="ru-RU" altLang="en-US" sz="2400" smtClean="0">
                <a:solidFill>
                  <a:srgbClr val="FF3300"/>
                </a:solidFill>
              </a:rPr>
              <a:t>НО</a:t>
            </a:r>
            <a:r>
              <a:rPr lang="en-US" altLang="en-US" sz="2400" smtClean="0">
                <a:solidFill>
                  <a:srgbClr val="FF3300"/>
                </a:solidFill>
              </a:rPr>
              <a:t>Fe</a:t>
            </a:r>
            <a:r>
              <a:rPr lang="ru-RU" altLang="en-US" sz="2400" smtClean="0">
                <a:solidFill>
                  <a:srgbClr val="FF3300"/>
                </a:solidFill>
              </a:rPr>
              <a:t> </a:t>
            </a:r>
            <a:r>
              <a:rPr lang="ru-RU" altLang="en-US" sz="2400" smtClean="0"/>
              <a:t>или</a:t>
            </a:r>
            <a:r>
              <a:rPr lang="ru-RU" altLang="en-US" sz="2400" smtClean="0">
                <a:solidFill>
                  <a:srgbClr val="FF3300"/>
                </a:solidFill>
              </a:rPr>
              <a:t> </a:t>
            </a:r>
            <a:r>
              <a:rPr lang="en-US" altLang="en-US" sz="2400" smtClean="0">
                <a:solidFill>
                  <a:srgbClr val="FF3300"/>
                </a:solidFill>
              </a:rPr>
              <a:t>OFe</a:t>
            </a:r>
            <a:endParaRPr lang="ru-RU" altLang="en-US" sz="2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	РАЗНЫХ кристаллов-минералов в природе – свыше 5 тысяч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altLang="en-US" sz="2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ЖИВОЕ – организмы: обязательно  - </a:t>
            </a:r>
            <a:r>
              <a:rPr lang="ru-RU" altLang="en-US" sz="2400" smtClean="0">
                <a:solidFill>
                  <a:srgbClr val="FF3300"/>
                </a:solidFill>
              </a:rPr>
              <a:t>Н</a:t>
            </a:r>
            <a:r>
              <a:rPr lang="ru-RU" altLang="en-US" sz="2400" smtClean="0"/>
              <a:t>,</a:t>
            </a:r>
            <a:r>
              <a:rPr lang="ru-RU" altLang="en-US" sz="2400" smtClean="0">
                <a:solidFill>
                  <a:srgbClr val="FF3300"/>
                </a:solidFill>
              </a:rPr>
              <a:t>С</a:t>
            </a:r>
            <a:r>
              <a:rPr lang="ru-RU" altLang="en-US" sz="2400" smtClean="0"/>
              <a:t>,</a:t>
            </a:r>
            <a:r>
              <a:rPr lang="ru-RU" altLang="en-US" sz="2400" smtClean="0">
                <a:solidFill>
                  <a:srgbClr val="FF3300"/>
                </a:solidFill>
              </a:rPr>
              <a:t>О</a:t>
            </a:r>
            <a:r>
              <a:rPr lang="ru-RU" altLang="en-US" sz="2400" smtClean="0"/>
              <a:t>,</a:t>
            </a:r>
            <a:r>
              <a:rPr lang="en-US" altLang="en-US" sz="2400" smtClean="0">
                <a:solidFill>
                  <a:srgbClr val="FF3300"/>
                </a:solidFill>
              </a:rPr>
              <a:t>N</a:t>
            </a:r>
            <a:r>
              <a:rPr lang="ru-RU" altLang="en-US" sz="2400" smtClean="0"/>
              <a:t>… вода </a:t>
            </a:r>
            <a:r>
              <a:rPr lang="ru-RU" altLang="en-US" sz="2400" smtClean="0">
                <a:solidFill>
                  <a:srgbClr val="FF3300"/>
                </a:solidFill>
              </a:rPr>
              <a:t>НО</a:t>
            </a:r>
            <a:r>
              <a:rPr lang="ru-RU" altLang="en-US" sz="2400" smtClean="0"/>
              <a:t>…,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В качестве второстепенных по их количествам  (!) –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все остальные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	Каротин </a:t>
            </a:r>
            <a:r>
              <a:rPr lang="ru-RU" altLang="en-US" sz="2400" smtClean="0">
                <a:solidFill>
                  <a:srgbClr val="FF0000"/>
                </a:solidFill>
              </a:rPr>
              <a:t>Н</a:t>
            </a:r>
            <a:r>
              <a:rPr lang="ru-RU" altLang="en-US" sz="2400" smtClean="0"/>
              <a:t>56</a:t>
            </a:r>
            <a:r>
              <a:rPr lang="ru-RU" altLang="en-US" sz="2400" smtClean="0">
                <a:solidFill>
                  <a:srgbClr val="FF0000"/>
                </a:solidFill>
              </a:rPr>
              <a:t>С</a:t>
            </a:r>
            <a:r>
              <a:rPr lang="ru-RU" altLang="en-US" sz="2400" smtClean="0"/>
              <a:t>40,   хлорофилл </a:t>
            </a:r>
            <a:r>
              <a:rPr lang="ru-RU" altLang="en-US" smtClean="0">
                <a:solidFill>
                  <a:srgbClr val="FF0000"/>
                </a:solidFill>
              </a:rPr>
              <a:t>H</a:t>
            </a:r>
            <a:r>
              <a:rPr lang="ru-RU" altLang="en-US" smtClean="0"/>
              <a:t>72</a:t>
            </a:r>
            <a:r>
              <a:rPr lang="ru-RU" altLang="en-US" smtClean="0">
                <a:solidFill>
                  <a:srgbClr val="FF0000"/>
                </a:solidFill>
              </a:rPr>
              <a:t>C</a:t>
            </a:r>
            <a:r>
              <a:rPr lang="ru-RU" altLang="en-US" smtClean="0"/>
              <a:t>55</a:t>
            </a:r>
            <a:r>
              <a:rPr lang="ru-RU" altLang="en-US" smtClean="0">
                <a:solidFill>
                  <a:srgbClr val="FF0000"/>
                </a:solidFill>
              </a:rPr>
              <a:t>O</a:t>
            </a:r>
            <a:r>
              <a:rPr lang="ru-RU" altLang="en-US" smtClean="0"/>
              <a:t>5</a:t>
            </a:r>
            <a:r>
              <a:rPr lang="ru-RU" altLang="en-US" smtClean="0">
                <a:solidFill>
                  <a:srgbClr val="FF0000"/>
                </a:solidFill>
              </a:rPr>
              <a:t>N</a:t>
            </a:r>
            <a:r>
              <a:rPr lang="ru-RU" altLang="en-US" smtClean="0"/>
              <a:t>4..</a:t>
            </a:r>
            <a:r>
              <a:rPr lang="ru-RU" altLang="en-US" smtClean="0">
                <a:solidFill>
                  <a:srgbClr val="FF0000"/>
                </a:solidFill>
              </a:rPr>
              <a:t>Mg</a:t>
            </a:r>
            <a:r>
              <a:rPr lang="ru-RU" altLang="en-US" smtClean="0"/>
              <a:t>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  	    РАЗНЫХ молекул в живом –– миллионы…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DCCE9-259E-473C-BECE-7C6FAFD5D43F}" type="slidenum">
              <a:rPr lang="ru-RU" altLang="en-US" sz="1400"/>
              <a:pPr eaLnBrk="1" hangingPunct="1"/>
              <a:t>8</a:t>
            </a:fld>
            <a:endParaRPr lang="ru-RU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48688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ru-RU" altLang="en-US" sz="4000" smtClean="0"/>
              <a:t/>
            </a:r>
            <a:br>
              <a:rPr lang="ru-RU" altLang="en-US" sz="4000" smtClean="0"/>
            </a:br>
            <a:r>
              <a:rPr lang="ru-RU" altLang="en-US" sz="4000" smtClean="0">
                <a:solidFill>
                  <a:srgbClr val="FF3300"/>
                </a:solidFill>
              </a:rPr>
              <a:t>ВТОРОЕ ВЕЛИКОЕ ЕДИНСТВО</a:t>
            </a:r>
            <a:r>
              <a:rPr lang="ru-RU" altLang="en-US" sz="4000" smtClean="0"/>
              <a:t> </a:t>
            </a:r>
            <a:r>
              <a:rPr lang="ru-RU" altLang="en-US" sz="4000" smtClean="0">
                <a:solidFill>
                  <a:srgbClr val="FF3300"/>
                </a:solidFill>
              </a:rPr>
              <a:t/>
            </a:r>
            <a:br>
              <a:rPr lang="ru-RU" altLang="en-US" sz="4000" smtClean="0">
                <a:solidFill>
                  <a:srgbClr val="FF3300"/>
                </a:solidFill>
              </a:rPr>
            </a:br>
            <a:r>
              <a:rPr lang="ru-RU" altLang="en-US" sz="4000" smtClean="0"/>
              <a:t>Отграниченность от среды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ru-RU" altLang="en-US" sz="4000" smtClean="0"/>
              <a:t>ЭТО всегда</a:t>
            </a:r>
            <a:r>
              <a:rPr lang="ru-RU" altLang="en-US" smtClean="0">
                <a:solidFill>
                  <a:srgbClr val="FF0000"/>
                </a:solidFill>
              </a:rPr>
              <a:t> </a:t>
            </a:r>
            <a:r>
              <a:rPr lang="ru-RU" altLang="en-US" u="sng" smtClean="0">
                <a:solidFill>
                  <a:srgbClr val="FF0000"/>
                </a:solidFill>
              </a:rPr>
              <a:t>тела</a:t>
            </a:r>
            <a:r>
              <a:rPr lang="ru-RU" altLang="en-US" smtClean="0">
                <a:solidFill>
                  <a:srgbClr val="FF0000"/>
                </a:solidFill>
              </a:rPr>
              <a:t> </a:t>
            </a:r>
            <a:r>
              <a:rPr lang="ru-RU" altLang="en-US" sz="4000" smtClean="0"/>
              <a:t>с составом, отличающимся от состава среды,</a:t>
            </a:r>
            <a:br>
              <a:rPr lang="ru-RU" altLang="en-US" sz="4000" smtClean="0"/>
            </a:br>
            <a:r>
              <a:rPr lang="ru-RU" altLang="en-US" sz="4000" smtClean="0"/>
              <a:t>НО,  при этом!</a:t>
            </a:r>
            <a:br>
              <a:rPr lang="ru-RU" altLang="en-US" sz="4000" smtClean="0"/>
            </a:br>
            <a:r>
              <a:rPr lang="ru-RU" altLang="en-US" sz="3200" smtClean="0"/>
              <a:t>Для живого обычно построение своей кристаллической среды как защиты тела – кораллы, моллюски, или как внутренних опор: скелетов, зубов, а также в виде болезненных образований «камней», или складов веществ (кристаллы солей </a:t>
            </a:r>
            <a:br>
              <a:rPr lang="ru-RU" altLang="en-US" sz="3200" smtClean="0"/>
            </a:br>
            <a:r>
              <a:rPr lang="ru-RU" altLang="en-US" sz="3200" smtClean="0"/>
              <a:t>в клетках растений)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ru-RU" altLang="en-US" sz="3200" smtClean="0"/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2462F-004F-4B36-A818-7BB965E2C0D1}" type="slidenum">
              <a:rPr lang="ru-RU" altLang="en-US" sz="1400"/>
              <a:pPr eaLnBrk="1" hangingPunct="1"/>
              <a:t>9</a:t>
            </a:fld>
            <a:endParaRPr lang="ru-RU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2439</Words>
  <Application>Microsoft Office PowerPoint</Application>
  <PresentationFormat>On-screen Show (4:3)</PresentationFormat>
  <Paragraphs>376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Arial Black</vt:lpstr>
      <vt:lpstr>Оформление по умолчанию</vt:lpstr>
      <vt:lpstr>    КРИСТАЛЛЫ как ФОРМА ЖИЗНИ  CRYSTALS as a FORM LIFE </vt:lpstr>
      <vt:lpstr>PowerPoint Presentation</vt:lpstr>
      <vt:lpstr>Кристаллы - камни – символы: </vt:lpstr>
      <vt:lpstr>А  ЖИВОЕ   - это</vt:lpstr>
      <vt:lpstr>PowerPoint Presentation</vt:lpstr>
      <vt:lpstr>Единство живого  и  кристаллического проявляется в следующих отношениях:  </vt:lpstr>
      <vt:lpstr> в наборе   химических элементов</vt:lpstr>
      <vt:lpstr>PowerPoint Presentation</vt:lpstr>
      <vt:lpstr>    ВТОРОЕ ВЕЛИКОЕ ЕДИНСТВО  Отграниченность от среды ЭТО всегда тела с составом, отличающимся от состава среды, НО,  при этом! Для живого обычно построение своей кристаллической среды как защиты тела – кораллы, моллюски, или как внутренних опор: скелетов, зубов, а также в виде болезненных образований «камней», или складов веществ (кристаллы солей  в клетках растений)  </vt:lpstr>
      <vt:lpstr>СРЕДЫ существования</vt:lpstr>
      <vt:lpstr>PowerPoint Presentation</vt:lpstr>
      <vt:lpstr>С такими лучами  видят снежинки некоторые  художники, декораторы, оформители витрин</vt:lpstr>
      <vt:lpstr>PowerPoint Presentation</vt:lpstr>
      <vt:lpstr>PowerPoint Presentation</vt:lpstr>
      <vt:lpstr>Кристалл граната  (спутника алмаза)</vt:lpstr>
      <vt:lpstr>  Кристаллическое   </vt:lpstr>
      <vt:lpstr>Единство в способности к размножению</vt:lpstr>
      <vt:lpstr>В способности к росту  кристаллы растут в средах таких как:</vt:lpstr>
      <vt:lpstr>В распространённости на Земле</vt:lpstr>
      <vt:lpstr>В массовидности - коллективизме</vt:lpstr>
      <vt:lpstr>В объединении с другими – видами-классами -типами</vt:lpstr>
      <vt:lpstr>В наследственной передаче своей  структуры и определяемых нею  свойств потомству</vt:lpstr>
      <vt:lpstr>Структуры  кристаллов</vt:lpstr>
      <vt:lpstr>Структуры живого</vt:lpstr>
      <vt:lpstr>Диатомовые  водоросли</vt:lpstr>
      <vt:lpstr>Структура молекулы гемоглобина</vt:lpstr>
      <vt:lpstr>PowerPoint Presentation</vt:lpstr>
      <vt:lpstr>ТРЕТЬЕ  ВЕЛИКОЕ ЕДИНСТВО:</vt:lpstr>
      <vt:lpstr>И ПРИ ЭТОМ:</vt:lpstr>
      <vt:lpstr>Бесконечные разнообразия  </vt:lpstr>
      <vt:lpstr>Структуры сохраняются при росте организмов и кристаллов</vt:lpstr>
      <vt:lpstr>Кристаллы растут –  увеличиваются в размерах, при этом сохраняют самоподобие, как и животные, и растения</vt:lpstr>
      <vt:lpstr>ЕДИНСТВО  в РОСТЕ - увеличении размеров тел с отбором питания из среды  При росте кристалл отбирает из среды те частицы, которые в наибольшей степени соответствуют форме и размерам частиц его – уже имеющейся – структуры </vt:lpstr>
      <vt:lpstr>Единство в воздействии при росте на среду и реакции на её изменение : </vt:lpstr>
      <vt:lpstr>Накопившиеся примеси тормозят рост И</vt:lpstr>
      <vt:lpstr>Единство в  конкуренции за пространство при росте</vt:lpstr>
      <vt:lpstr>ВСЕ ПРОЦЕССЫ в природе</vt:lpstr>
      <vt:lpstr>структуры – порядки – системы – возникают при подходящих условиях сами.  Идёт САМООРГАНИЗАЦИЯ</vt:lpstr>
      <vt:lpstr>PowerPoint Presentation</vt:lpstr>
      <vt:lpstr>А под твёрдой кристаллической крышей горных пород в Америке есть вулкан (его имя Йеллоустоун)</vt:lpstr>
      <vt:lpstr>PowerPoint Presentation</vt:lpstr>
      <vt:lpstr>PowerPoint Presentation</vt:lpstr>
      <vt:lpstr>кристаллы в этом качестве</vt:lpstr>
      <vt:lpstr>Попробуйте, потому что</vt:lpstr>
      <vt:lpstr>Кроме сказанного, можно прочесть: </vt:lpstr>
      <vt:lpstr>А сверх того существует устаревшая, но богатая экспериментальным материалом книга: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Форма жизни</dc:title>
  <dc:creator>93810</dc:creator>
  <cp:lastModifiedBy>word</cp:lastModifiedBy>
  <cp:revision>206</cp:revision>
  <dcterms:created xsi:type="dcterms:W3CDTF">2019-07-18T19:39:54Z</dcterms:created>
  <dcterms:modified xsi:type="dcterms:W3CDTF">2022-01-30T11:48:26Z</dcterms:modified>
</cp:coreProperties>
</file>