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1" r:id="rId5"/>
    <p:sldId id="257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32" y="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2390F-8DF9-4AEF-8329-DF3767E2823E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F6CA6-7B14-4EA0-9031-256E31ACF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F6CA6-7B14-4EA0-9031-256E31ACF08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F6CA6-7B14-4EA0-9031-256E31ACF08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F6CA6-7B14-4EA0-9031-256E31ACF08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F6CA6-7B14-4EA0-9031-256E31ACF08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F6CA6-7B14-4EA0-9031-256E31ACF08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F6CA6-7B14-4EA0-9031-256E31ACF08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F6CA6-7B14-4EA0-9031-256E31ACF08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F6CA6-7B14-4EA0-9031-256E31ACF08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F6CA6-7B14-4EA0-9031-256E31ACF08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DA65-3F0C-473F-AFE0-2D1F90D0B8C3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C1E4-788B-41B9-96F8-71BC99E17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DA65-3F0C-473F-AFE0-2D1F90D0B8C3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C1E4-788B-41B9-96F8-71BC99E17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DA65-3F0C-473F-AFE0-2D1F90D0B8C3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C1E4-788B-41B9-96F8-71BC99E17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DA65-3F0C-473F-AFE0-2D1F90D0B8C3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C1E4-788B-41B9-96F8-71BC99E17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DA65-3F0C-473F-AFE0-2D1F90D0B8C3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C1E4-788B-41B9-96F8-71BC99E17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DA65-3F0C-473F-AFE0-2D1F90D0B8C3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C1E4-788B-41B9-96F8-71BC99E17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DA65-3F0C-473F-AFE0-2D1F90D0B8C3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C1E4-788B-41B9-96F8-71BC99E17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DA65-3F0C-473F-AFE0-2D1F90D0B8C3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C1E4-788B-41B9-96F8-71BC99E17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DA65-3F0C-473F-AFE0-2D1F90D0B8C3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C1E4-788B-41B9-96F8-71BC99E17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DA65-3F0C-473F-AFE0-2D1F90D0B8C3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C1E4-788B-41B9-96F8-71BC99E17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DA65-3F0C-473F-AFE0-2D1F90D0B8C3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C1E4-788B-41B9-96F8-71BC99E17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5DA65-3F0C-473F-AFE0-2D1F90D0B8C3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AC1E4-788B-41B9-96F8-71BC99E17F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846640" cy="352839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«Что такое перевод: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 каталогов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Сэн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Ю до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лингвистических автоматов Л.Н.Беляевой»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553616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С.В.Чебанов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39552" y="188640"/>
            <a:ext cx="8352928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R="0" lvl="0" algn="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Круглый стол посвящённый</a:t>
            </a:r>
            <a:r>
              <a:rPr kumimoji="0" lang="ru-RU" sz="5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юбилею проф.</a:t>
            </a:r>
            <a:r>
              <a:rPr kumimoji="0" lang="ru-RU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Л.Н. Беляевой. 23 ноября 2021 г., РГПУ им. А.И. Герцена</a:t>
            </a:r>
            <a:endParaRPr kumimoji="0" lang="ru-RU" sz="5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Сэн-ю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 僧祐 (445 – 518 гг.)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Период Северных и Южных династий 南北朝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Чу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Сань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цзан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цзи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цзи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出三藏記集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505 –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515 гг.) </a:t>
            </a:r>
          </a:p>
          <a:p>
            <a:pPr algn="ctr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2162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переводов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в 4328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цзюанях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Собрание записей о переводе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Трипитаки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476672"/>
            <a:ext cx="8928992" cy="638132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Каталог вновь собранных сутр,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винаи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шастр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Каталог вновь собранных разных переводов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одних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сутр, сведенных воедино и с пояснениями.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Каталог вновь собранных древних       разных сутр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из каталога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Аня.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Каталог вновь собранных, утерявших имя переводчика      ,      сутр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из каталога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Аня.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Каталог вновь собранных разных сутр,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переведённых в местности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Лян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из каталога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Аня.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Каталог вновь собранных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переведённых в местности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Гуаньжун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из каталога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Аня. </a:t>
            </a:r>
          </a:p>
          <a:p>
            <a:pPr>
              <a:buNone/>
            </a:pP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Каталог-записи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о вновь собранной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винае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разделённой на пять школ.</a:t>
            </a:r>
          </a:p>
          <a:p>
            <a:pPr>
              <a:buNone/>
            </a:pP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Каталог-записи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о вновь собранной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винае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разделённой на восемнадцать школ.</a:t>
            </a:r>
          </a:p>
          <a:p>
            <a:pPr>
              <a:buNone/>
            </a:pP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Каталог-записи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о вновь собранной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винае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пришедшей в Китай в четырёх школах.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Продолжение каталога вновь собранных, утерявших имя переводчика            , сутр.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Каталог вновь собранных переделанных сутр.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Каталог вновь собранных сомнительных       сутр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из каталога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Аня.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Каталог вновь собранных сомнительных        сутр.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Каталог вновь собранных комментариев к сутрам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из каталога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Аня и других записей о разных сутрах.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Заметки о том, как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Чжу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Фаду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установил отличие ложного учения Малой колесницы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от истинного учения Большой колесницы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Рассуждения о сомнительном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чанъаньского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наставника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Хуэй-жуя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 l="33136" t="22709" r="62519" b="72929"/>
          <a:stretch>
            <a:fillRect/>
          </a:stretch>
        </p:blipFill>
        <p:spPr bwMode="auto">
          <a:xfrm>
            <a:off x="3563888" y="1340768"/>
            <a:ext cx="360040" cy="253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 l="63377" t="21949" r="29654" b="73097"/>
          <a:stretch>
            <a:fillRect/>
          </a:stretch>
        </p:blipFill>
        <p:spPr bwMode="auto">
          <a:xfrm>
            <a:off x="5652120" y="1556792"/>
            <a:ext cx="6381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 cstate="print"/>
          <a:srcRect l="63377" t="21949" r="29654" b="73097"/>
          <a:stretch>
            <a:fillRect/>
          </a:stretch>
        </p:blipFill>
        <p:spPr bwMode="auto">
          <a:xfrm>
            <a:off x="7092280" y="3429000"/>
            <a:ext cx="6381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 cstate="print"/>
          <a:srcRect l="64088" t="26740" r="32455" b="68769"/>
          <a:stretch>
            <a:fillRect/>
          </a:stretch>
        </p:blipFill>
        <p:spPr bwMode="auto">
          <a:xfrm>
            <a:off x="4211960" y="4005064"/>
            <a:ext cx="31369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3" cstate="print"/>
          <a:srcRect l="64088" t="26740" r="32455" b="68769"/>
          <a:stretch>
            <a:fillRect/>
          </a:stretch>
        </p:blipFill>
        <p:spPr bwMode="auto">
          <a:xfrm>
            <a:off x="4283968" y="4221088"/>
            <a:ext cx="31369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43204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Группы животных в Китайской энциклопедии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8784976" cy="590465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Х.Л.Борхес.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Аналитический язык Джона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Уилкинса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Животные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делятся на: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а) принадлежащих Императору,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б) набальзамированных,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в) прирученных,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г) молочных поросят,</a:t>
            </a:r>
          </a:p>
          <a:p>
            <a:pPr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сирен,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е) сказочных,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ж) бродячих собак,</a:t>
            </a:r>
          </a:p>
          <a:p>
            <a:pPr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включённых в эту классификацию,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и) бегающих как сумасшедшие,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к) бесчисленных,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л) нарисованных тончайшей кистью из верблюжьей шерсти,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м) прочих,</a:t>
            </a:r>
          </a:p>
          <a:p>
            <a:pPr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разбивших цветочную вазу,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о) похожих издали на мух.</a:t>
            </a:r>
          </a:p>
          <a:p>
            <a:pPr>
              <a:buNone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Татьяна (Таня) Геннадиевна Комиссарова 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Сторч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Сторчевая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ИВР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РАН, СПб; </a:t>
            </a:r>
            <a:r>
              <a:rPr lang="de-DE" sz="2200" dirty="0" smtClean="0">
                <a:latin typeface="Times New Roman" pitchFamily="18" charset="0"/>
                <a:cs typeface="Times New Roman" pitchFamily="18" charset="0"/>
              </a:rPr>
              <a:t>Stockton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Калифорния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200" dirty="0" smtClean="0">
                <a:latin typeface="Times New Roman" pitchFamily="18" charset="0"/>
                <a:cs typeface="Times New Roman" pitchFamily="18" charset="0"/>
              </a:rPr>
              <a:t>University </a:t>
            </a:r>
            <a:r>
              <a:rPr lang="de-DE" sz="22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de-DE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2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de-DE" sz="2200" dirty="0" smtClean="0">
                <a:latin typeface="Times New Roman" pitchFamily="18" charset="0"/>
                <a:cs typeface="Times New Roman" pitchFamily="18" charset="0"/>
              </a:rPr>
              <a:t> Pacific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7504" y="1916832"/>
            <a:ext cx="9036496" cy="420933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Итог совместной работы 1981-1983 гг.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Карма текста – основание выделения разделов каталога</a:t>
            </a:r>
          </a:p>
          <a:p>
            <a:pPr marL="457200" indent="-457200">
              <a:buAutoNum type="arabicPeriod"/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Карма зависит от перевода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Перевод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14543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1.Решение Императора о переводе сутры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2.Указ об экспедиции за текстом в Индию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Экспедиция в Индию и доставка текста в Китай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Озвучивание текста на санскрите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Перевод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толмачём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устного санскрита на устный китайский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Запись устного китайского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Редактирование китайской записи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Утверждение перевода Императором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Перевод в </a:t>
            </a:r>
            <a:r>
              <a:rPr lang="de-DE" sz="3200" b="1" dirty="0" smtClean="0">
                <a:latin typeface="Times New Roman" pitchFamily="18" charset="0"/>
                <a:cs typeface="Times New Roman" pitchFamily="18" charset="0"/>
              </a:rPr>
              <a:t>Information 4.0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Четвёртой промышленной революции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Ознакомление с текстом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Предредактирование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Создание перевода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Многостадийное редактирование 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постредактирование с использованием инструментов АРМ переводчика.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408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Сопоставление представлений о переводе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1397000"/>
          <a:ext cx="9144001" cy="3769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3529"/>
                <a:gridCol w="1008112"/>
                <a:gridCol w="1080120"/>
                <a:gridCol w="144016"/>
                <a:gridCol w="1152128"/>
                <a:gridCol w="144016"/>
                <a:gridCol w="1145882"/>
                <a:gridCol w="1014358"/>
                <a:gridCol w="936104"/>
                <a:gridCol w="1080120"/>
                <a:gridCol w="1115616"/>
              </a:tblGrid>
              <a:tr h="2032000">
                <a:tc>
                  <a:txBody>
                    <a:bodyPr/>
                    <a:lstStyle/>
                    <a:p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Сэн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Ю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17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Решение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spc="-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Императора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переводе сутры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Указ об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экспедиции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текстом 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Индию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Экспедиция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Индию и доставка текста в Китай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Озвучивание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текста на санскрите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Перевод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толмачём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 устного санскрита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устный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китайский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Запись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устного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spc="-7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китайского</a:t>
                      </a:r>
                      <a:endParaRPr lang="ru-RU" sz="1400" b="0" spc="-7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Редактиро-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вание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китайской записи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400" b="0" spc="-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Утверждение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перевода </a:t>
                      </a:r>
                      <a:r>
                        <a:rPr lang="ru-RU" sz="1400" b="0" spc="-8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Императором </a:t>
                      </a:r>
                      <a:endParaRPr lang="ru-RU" sz="1400" b="0" spc="-8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Inf</a:t>
                      </a: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de-DE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4.0</a:t>
                      </a: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spc="-4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Ознакомление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с текстом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Предредак-тирование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перевода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Многостадийное редактирование с использованием инструментов АРМ переводчика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>
                <a:latin typeface="Monotype Corsiva" pitchFamily="66" charset="0"/>
                <a:cs typeface="Times New Roman" pitchFamily="18" charset="0"/>
              </a:rPr>
              <a:t>Желаю Ларисе Николаевне</a:t>
            </a:r>
          </a:p>
          <a:p>
            <a:pPr algn="ctr">
              <a:buNone/>
            </a:pPr>
            <a:r>
              <a:rPr lang="ru-RU" sz="4000" dirty="0" smtClean="0">
                <a:latin typeface="Monotype Corsiva" pitchFamily="66" charset="0"/>
                <a:cs typeface="Times New Roman" pitchFamily="18" charset="0"/>
              </a:rPr>
              <a:t>процветания во всём </a:t>
            </a:r>
          </a:p>
          <a:p>
            <a:pPr algn="ctr">
              <a:buNone/>
            </a:pPr>
            <a:r>
              <a:rPr lang="ru-RU" sz="4000" dirty="0" smtClean="0">
                <a:latin typeface="Monotype Corsiva" pitchFamily="66" charset="0"/>
                <a:cs typeface="Times New Roman" pitchFamily="18" charset="0"/>
              </a:rPr>
              <a:t>как обаятельному человеку и </a:t>
            </a:r>
          </a:p>
          <a:p>
            <a:pPr algn="ctr">
              <a:buNone/>
            </a:pPr>
            <a:r>
              <a:rPr lang="ru-RU" sz="4000" dirty="0" smtClean="0">
                <a:latin typeface="Monotype Corsiva" pitchFamily="66" charset="0"/>
                <a:cs typeface="Times New Roman" pitchFamily="18" charset="0"/>
              </a:rPr>
              <a:t>как выдающемуся И </a:t>
            </a:r>
            <a:r>
              <a:rPr lang="ru-RU" dirty="0" smtClean="0">
                <a:latin typeface="Monotype Corsiva" pitchFamily="66" charset="0"/>
                <a:cs typeface="Times New Roman" pitchFamily="18" charset="0"/>
              </a:rPr>
              <a:t>(</a:t>
            </a:r>
            <a:r>
              <a:rPr lang="ja-JP" altLang="en-US" dirty="0" smtClean="0">
                <a:latin typeface="Monotype Corsiva" pitchFamily="66" charset="0"/>
                <a:cs typeface="Times New Roman" pitchFamily="18" charset="0"/>
              </a:rPr>
              <a:t>译</a:t>
            </a:r>
            <a:r>
              <a:rPr lang="en-US" altLang="ja-JP" dirty="0" smtClean="0">
                <a:latin typeface="Monotype Corsiva" pitchFamily="66" charset="0"/>
                <a:cs typeface="Times New Roman" pitchFamily="18" charset="0"/>
              </a:rPr>
              <a:t>)</a:t>
            </a:r>
            <a:r>
              <a:rPr lang="ru-RU" altLang="ja-JP" dirty="0" smtClean="0">
                <a:latin typeface="Monotype Corsiva" pitchFamily="66" charset="0"/>
                <a:cs typeface="Times New Roman" pitchFamily="18" charset="0"/>
              </a:rPr>
              <a:t>!</a:t>
            </a:r>
            <a:endParaRPr lang="ru-RU" dirty="0"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</TotalTime>
  <Words>447</Words>
  <Application>Microsoft Office PowerPoint</Application>
  <PresentationFormat>Экран (4:3)</PresentationFormat>
  <Paragraphs>98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«Что такое перевод:  от каталогов Сэн Ю до лингвистических автоматов Л.Н.Беляевой»</vt:lpstr>
      <vt:lpstr> Сэн-ю   僧祐 (445 – 518 гг.)  </vt:lpstr>
      <vt:lpstr>Собрание записей о переводе Трипитаки </vt:lpstr>
      <vt:lpstr> Группы животных в Китайской энциклопедии  </vt:lpstr>
      <vt:lpstr>  Татьяна (Таня) Геннадиевна Комиссарова  Сторч (Сторчевая)   ИВР РАН, СПб; Stockton, Калифорния, University of the Pacific  </vt:lpstr>
      <vt:lpstr>Перевод</vt:lpstr>
      <vt:lpstr>Перевод в Information 4.0 для  Четвёртой промышленной революции</vt:lpstr>
      <vt:lpstr>Сопоставление представлений о переводе</vt:lpstr>
      <vt:lpstr>Слайд 9</vt:lpstr>
    </vt:vector>
  </TitlesOfParts>
  <Company>Домик в деревне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«Что такое перевод:  от каталогов Сэн Ю до лингвистических автоматов Л.Н.Беляевой»</dc:title>
  <dc:creator>Сергей</dc:creator>
  <cp:lastModifiedBy>Сергей</cp:lastModifiedBy>
  <cp:revision>5</cp:revision>
  <dcterms:created xsi:type="dcterms:W3CDTF">2021-11-22T19:45:20Z</dcterms:created>
  <dcterms:modified xsi:type="dcterms:W3CDTF">2021-11-24T15:53:29Z</dcterms:modified>
</cp:coreProperties>
</file>